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8"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13D971-C9B4-4501-9C08-6AF258D6A6F9}">
          <p14:sldIdLst>
            <p14:sldId id="327"/>
            <p14:sldId id="330"/>
            <p14:sldId id="331"/>
            <p14:sldId id="332"/>
            <p14:sldId id="298"/>
            <p14:sldId id="262"/>
          </p14:sldIdLst>
        </p14:section>
        <p14:section name="Untitled Section" id="{25D215EB-A3FC-44E4-A2A2-9102878E5CBA}">
          <p14:sldIdLst>
            <p14:sldId id="263"/>
            <p14:sldId id="299"/>
            <p14:sldId id="302"/>
            <p14:sldId id="264"/>
            <p14:sldId id="266"/>
            <p14:sldId id="265"/>
            <p14:sldId id="338"/>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 id="320"/>
            <p14:sldId id="274"/>
            <p14:sldId id="275"/>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4464" autoAdjust="0"/>
  </p:normalViewPr>
  <p:slideViewPr>
    <p:cSldViewPr snapToGrid="0" snapToObjects="1">
      <p:cViewPr varScale="1">
        <p:scale>
          <a:sx n="85" d="100"/>
          <a:sy n="85" d="100"/>
        </p:scale>
        <p:origin x="120" y="4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11/27/2021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22770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87073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777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46889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70378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5754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07043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71125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83995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82118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04823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37638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12442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085114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71088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7940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76060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978718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373565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601323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131156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531381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685187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024765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995127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2067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941884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131032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757781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19104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436868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982979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576690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903774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907566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29577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226801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158828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407798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273497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858945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084846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668033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393694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564286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 id="2147483797" r:id="rId51"/>
    <p:sldLayoutId id="2147483798" r:id="rId52"/>
    <p:sldLayoutId id="2147483799" r:id="rId53"/>
    <p:sldLayoutId id="2147483800" r:id="rId54"/>
    <p:sldLayoutId id="2147483801" r:id="rId55"/>
    <p:sldLayoutId id="2147483802" r:id="rId56"/>
    <p:sldLayoutId id="2147483803" r:id="rId57"/>
    <p:sldLayoutId id="2147483759" r:id="rId5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bit.ly/3nToPzY" TargetMode="External"/><Relationship Id="rId2" Type="http://schemas.openxmlformats.org/officeDocument/2006/relationships/image" Target="../media/image3.jp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2.xml"/><Relationship Id="rId4" Type="http://schemas.openxmlformats.org/officeDocument/2006/relationships/hyperlink" Target="https://bit.ly/3p1CCD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bit.ly/3xoVK2s" TargetMode="External"/><Relationship Id="rId2" Type="http://schemas.openxmlformats.org/officeDocument/2006/relationships/image" Target="../media/image3.jp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bit.ly/3xApedS" TargetMode="External"/><Relationship Id="rId2" Type="http://schemas.openxmlformats.org/officeDocument/2006/relationships/image" Target="../media/image3.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3xw4fZt" TargetMode="External"/><Relationship Id="rId2" Type="http://schemas.openxmlformats.org/officeDocument/2006/relationships/image" Target="../media/image3.jp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hyperlink" Target="https://bit.ly/3I8S5ef" TargetMode="External"/><Relationship Id="rId2" Type="http://schemas.openxmlformats.org/officeDocument/2006/relationships/image" Target="../media/image3.jp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g"/><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g"/><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bit.ly/31229Vg" TargetMode="External"/><Relationship Id="rId2" Type="http://schemas.openxmlformats.org/officeDocument/2006/relationships/image" Target="../media/image3.jp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bit.ly/3lbCSix" TargetMode="External"/><Relationship Id="rId2" Type="http://schemas.openxmlformats.org/officeDocument/2006/relationships/image" Target="../media/image3.jp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Aziz Imanov</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27.11.2021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0123" y="1544476"/>
            <a:ext cx="6567488" cy="5183187"/>
          </a:xfrm>
          <a:prstGeom prst="rect">
            <a:avLst/>
          </a:prstGeom>
        </p:spPr>
        <p:txBody>
          <a:bodyPr>
            <a:normAutofit/>
          </a:bodyPr>
          <a:lstStyle/>
          <a:p>
            <a:r>
              <a:rPr lang="en-US" sz="2000" dirty="0" smtClean="0">
                <a:solidFill>
                  <a:schemeClr val="bg1"/>
                </a:solidFill>
                <a:latin typeface="Abadi" panose="020B0604020104020204" pitchFamily="34" charset="0"/>
              </a:rPr>
              <a:t>The data wrangling/preprocessing was done using Pandas library;</a:t>
            </a:r>
          </a:p>
          <a:p>
            <a:r>
              <a:rPr lang="en-US" sz="2000" dirty="0" smtClean="0">
                <a:solidFill>
                  <a:schemeClr val="bg1"/>
                </a:solidFill>
                <a:latin typeface="Abadi" panose="020B0604020104020204" pitchFamily="34" charset="0"/>
              </a:rPr>
              <a:t>First we got a Series object that includes unique outcome names and the respective quantities from the data frame;</a:t>
            </a:r>
          </a:p>
          <a:p>
            <a:r>
              <a:rPr lang="en-US" sz="2000" dirty="0" smtClean="0">
                <a:solidFill>
                  <a:schemeClr val="bg1"/>
                </a:solidFill>
                <a:latin typeface="Abadi" panose="020B0604020104020204" pitchFamily="34" charset="0"/>
              </a:rPr>
              <a:t>Then we created determined we divided the outcomes into successful and unsuccessful;</a:t>
            </a:r>
          </a:p>
          <a:p>
            <a:r>
              <a:rPr lang="en-US" sz="2000" dirty="0" smtClean="0">
                <a:solidFill>
                  <a:schemeClr val="bg1"/>
                </a:solidFill>
                <a:latin typeface="Abadi" panose="020B0604020104020204" pitchFamily="34" charset="0"/>
              </a:rPr>
              <a:t>Then we created a new column in our data frame and added the divided successful and unsuccessful outcomes in a binary format;</a:t>
            </a:r>
          </a:p>
          <a:p>
            <a:r>
              <a:rPr lang="en-US" sz="2000" dirty="0" smtClean="0">
                <a:solidFill>
                  <a:schemeClr val="bg1"/>
                </a:solidFill>
                <a:latin typeface="Abadi" panose="020B0604020104020204" pitchFamily="34" charset="0"/>
              </a:rPr>
              <a:t>Then we calculated the success rate through finding the average of all the outcome values.</a:t>
            </a:r>
          </a:p>
          <a:p>
            <a:pPr marL="0" indent="0">
              <a:buNone/>
            </a:pPr>
            <a:endParaRPr lang="en-US" sz="1800" dirty="0" smtClean="0">
              <a:solidFill>
                <a:schemeClr val="bg1"/>
              </a:solidFill>
              <a:latin typeface="Abadi" panose="020B0604020104020204" pitchFamily="34" charset="0"/>
            </a:endParaRPr>
          </a:p>
          <a:p>
            <a:pPr marL="0" indent="0">
              <a:lnSpc>
                <a:spcPct val="100000"/>
              </a:lnSpc>
              <a:spcBef>
                <a:spcPts val="1400"/>
              </a:spcBef>
              <a:buNone/>
            </a:pPr>
            <a:r>
              <a:rPr lang="en-US" sz="2000" dirty="0">
                <a:solidFill>
                  <a:schemeClr val="bg1"/>
                </a:solidFill>
                <a:latin typeface="Abadi" panose="020B0604020104020204" pitchFamily="34" charset="0"/>
              </a:rPr>
              <a:t>Link to the file on GitHub:</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a:t>
            </a:r>
            <a:r>
              <a:rPr lang="en-US" sz="1600" dirty="0" smtClean="0">
                <a:solidFill>
                  <a:schemeClr val="accent3">
                    <a:lumMod val="25000"/>
                  </a:schemeClr>
                </a:solidFill>
                <a:latin typeface="Abadi" panose="020B0604020104020204" pitchFamily="34" charset="0"/>
                <a:hlinkClick r:id="rId3"/>
              </a:rPr>
              <a:t>bit.ly/3nToPzY</a:t>
            </a:r>
            <a:endParaRPr lang="en-US" sz="2000" dirty="0">
              <a:solidFill>
                <a:schemeClr val="accent3">
                  <a:lumMod val="25000"/>
                </a:schemeClr>
              </a:solidFill>
              <a:latin typeface="Abadi" panose="020B0604020104020204" pitchFamily="34" charset="0"/>
            </a:endParaRPr>
          </a:p>
          <a:p>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ounded Rectangle 5"/>
          <p:cNvSpPr/>
          <p:nvPr/>
        </p:nvSpPr>
        <p:spPr>
          <a:xfrm>
            <a:off x="7174199" y="2370610"/>
            <a:ext cx="1561264" cy="606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DataFrame</a:t>
            </a:r>
          </a:p>
        </p:txBody>
      </p:sp>
      <p:sp>
        <p:nvSpPr>
          <p:cNvPr id="7" name="Rounded Rectangle 6"/>
          <p:cNvSpPr/>
          <p:nvPr/>
        </p:nvSpPr>
        <p:spPr>
          <a:xfrm>
            <a:off x="7174200" y="4136070"/>
            <a:ext cx="1561263" cy="9750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Set of unsuccessful outcomes for the first stage</a:t>
            </a:r>
          </a:p>
        </p:txBody>
      </p:sp>
      <p:sp>
        <p:nvSpPr>
          <p:cNvPr id="9" name="Rounded Rectangle 8"/>
          <p:cNvSpPr/>
          <p:nvPr/>
        </p:nvSpPr>
        <p:spPr>
          <a:xfrm>
            <a:off x="7174199" y="3197566"/>
            <a:ext cx="1561264" cy="7181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Landing Outcomes series</a:t>
            </a:r>
            <a:endParaRPr lang="en-US" sz="1600" dirty="0"/>
          </a:p>
        </p:txBody>
      </p:sp>
      <p:sp>
        <p:nvSpPr>
          <p:cNvPr id="10" name="Rounded Rectangle 9"/>
          <p:cNvSpPr/>
          <p:nvPr/>
        </p:nvSpPr>
        <p:spPr>
          <a:xfrm>
            <a:off x="7174199" y="1394668"/>
            <a:ext cx="1561263" cy="742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CSV file downloaded online</a:t>
            </a:r>
            <a:endParaRPr lang="en-US" sz="1600" dirty="0"/>
          </a:p>
        </p:txBody>
      </p:sp>
      <p:cxnSp>
        <p:nvCxnSpPr>
          <p:cNvPr id="11" name="Straight Arrow Connector 10"/>
          <p:cNvCxnSpPr>
            <a:stCxn id="10" idx="2"/>
            <a:endCxn id="6" idx="0"/>
          </p:cNvCxnSpPr>
          <p:nvPr/>
        </p:nvCxnSpPr>
        <p:spPr>
          <a:xfrm>
            <a:off x="7954831" y="2137141"/>
            <a:ext cx="0" cy="233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9" idx="0"/>
          </p:cNvCxnSpPr>
          <p:nvPr/>
        </p:nvCxnSpPr>
        <p:spPr>
          <a:xfrm>
            <a:off x="7954831" y="2977202"/>
            <a:ext cx="0" cy="22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7" idx="0"/>
          </p:cNvCxnSpPr>
          <p:nvPr/>
        </p:nvCxnSpPr>
        <p:spPr>
          <a:xfrm>
            <a:off x="7954831" y="3915706"/>
            <a:ext cx="1" cy="22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7174200" y="5331524"/>
            <a:ext cx="1561263" cy="986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Binary list of successful and unsuccessful outcomes</a:t>
            </a:r>
          </a:p>
        </p:txBody>
      </p:sp>
      <p:cxnSp>
        <p:nvCxnSpPr>
          <p:cNvPr id="15" name="Straight Arrow Connector 14"/>
          <p:cNvCxnSpPr>
            <a:stCxn id="7" idx="2"/>
            <a:endCxn id="14" idx="0"/>
          </p:cNvCxnSpPr>
          <p:nvPr/>
        </p:nvCxnSpPr>
        <p:spPr>
          <a:xfrm>
            <a:off x="7954832" y="5111160"/>
            <a:ext cx="0" cy="220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9288640" y="5331523"/>
            <a:ext cx="1561263" cy="986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Success rate based on the landing outcomes</a:t>
            </a:r>
          </a:p>
        </p:txBody>
      </p:sp>
      <p:cxnSp>
        <p:nvCxnSpPr>
          <p:cNvPr id="49" name="Straight Arrow Connector 48"/>
          <p:cNvCxnSpPr>
            <a:stCxn id="14" idx="3"/>
            <a:endCxn id="47" idx="1"/>
          </p:cNvCxnSpPr>
          <p:nvPr/>
        </p:nvCxnSpPr>
        <p:spPr>
          <a:xfrm flipV="1">
            <a:off x="8735463" y="5824842"/>
            <a:ext cx="5531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05" y="3938068"/>
            <a:ext cx="10252365" cy="255967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p:cNvSpPr txBox="1"/>
          <p:nvPr/>
        </p:nvSpPr>
        <p:spPr>
          <a:xfrm>
            <a:off x="622440" y="3320071"/>
            <a:ext cx="10694627" cy="646331"/>
          </a:xfrm>
          <a:prstGeom prst="rect">
            <a:avLst/>
          </a:prstGeom>
          <a:noFill/>
        </p:spPr>
        <p:txBody>
          <a:bodyPr wrap="square" rtlCol="0">
            <a:spAutoFit/>
          </a:bodyPr>
          <a:lstStyle/>
          <a:p>
            <a:pPr algn="ctr"/>
            <a:r>
              <a:rPr lang="en-US" dirty="0" smtClean="0">
                <a:solidFill>
                  <a:schemeClr val="bg1"/>
                </a:solidFill>
              </a:rPr>
              <a:t>As an example, here is Seaborn Catplot (scatter) plot that is used to identify the relationship between FlightNumber and PayloadMass variables:</a:t>
            </a:r>
            <a:endParaRPr lang="en-US" dirty="0">
              <a:solidFill>
                <a:schemeClr val="bg1"/>
              </a:solidFill>
            </a:endParaRPr>
          </a:p>
        </p:txBody>
      </p:sp>
      <p:sp>
        <p:nvSpPr>
          <p:cNvPr id="11" name="TextBox 10"/>
          <p:cNvSpPr txBox="1"/>
          <p:nvPr/>
        </p:nvSpPr>
        <p:spPr>
          <a:xfrm>
            <a:off x="592345" y="1461618"/>
            <a:ext cx="5500254" cy="1846659"/>
          </a:xfrm>
          <a:prstGeom prst="rect">
            <a:avLst/>
          </a:prstGeom>
          <a:noFill/>
        </p:spPr>
        <p:txBody>
          <a:bodyPr wrap="square" rtlCol="0">
            <a:spAutoFit/>
          </a:bodyPr>
          <a:lstStyle/>
          <a:p>
            <a:r>
              <a:rPr lang="en-US" sz="2000" b="1" dirty="0" smtClean="0">
                <a:solidFill>
                  <a:schemeClr val="bg1"/>
                </a:solidFill>
              </a:rPr>
              <a:t>In </a:t>
            </a:r>
            <a:r>
              <a:rPr lang="az-Latn-AZ" sz="2000" b="1" dirty="0" smtClean="0">
                <a:solidFill>
                  <a:schemeClr val="bg1"/>
                </a:solidFill>
              </a:rPr>
              <a:t>the </a:t>
            </a:r>
            <a:r>
              <a:rPr lang="en-US" sz="2000" b="1" dirty="0" smtClean="0">
                <a:solidFill>
                  <a:schemeClr val="bg1"/>
                </a:solidFill>
              </a:rPr>
              <a:t>Exploratory Data Analysis stage of this project there were </a:t>
            </a:r>
            <a:r>
              <a:rPr lang="az-Latn-AZ" sz="2000" b="1" dirty="0" smtClean="0">
                <a:solidFill>
                  <a:schemeClr val="bg1"/>
                </a:solidFill>
              </a:rPr>
              <a:t>several </a:t>
            </a:r>
            <a:r>
              <a:rPr lang="en-US" sz="2000" b="1" dirty="0" smtClean="0">
                <a:solidFill>
                  <a:schemeClr val="bg1"/>
                </a:solidFill>
              </a:rPr>
              <a:t>types of plots </a:t>
            </a:r>
            <a:r>
              <a:rPr lang="az-Latn-AZ" sz="2000" b="1" dirty="0" smtClean="0">
                <a:solidFill>
                  <a:schemeClr val="bg1"/>
                </a:solidFill>
              </a:rPr>
              <a:t>used to get insights from the data</a:t>
            </a:r>
            <a:r>
              <a:rPr lang="en-US" sz="2000" b="1" dirty="0" smtClean="0">
                <a:solidFill>
                  <a:schemeClr val="bg1"/>
                </a:solidFill>
              </a:rPr>
              <a:t>:</a:t>
            </a:r>
          </a:p>
          <a:p>
            <a:pPr marL="742950" lvl="1" indent="-285750">
              <a:buFont typeface="Arial" panose="020B0604020202020204" pitchFamily="34" charset="0"/>
              <a:buChar char="•"/>
            </a:pPr>
            <a:r>
              <a:rPr lang="en-US" dirty="0" smtClean="0">
                <a:solidFill>
                  <a:schemeClr val="bg1"/>
                </a:solidFill>
              </a:rPr>
              <a:t>Seaborn Catplot (seaborn.catplot());</a:t>
            </a:r>
          </a:p>
          <a:p>
            <a:pPr marL="742950" lvl="1" indent="-285750">
              <a:buFont typeface="Arial" panose="020B0604020202020204" pitchFamily="34" charset="0"/>
              <a:buChar char="•"/>
            </a:pPr>
            <a:r>
              <a:rPr lang="en-US" dirty="0" smtClean="0">
                <a:solidFill>
                  <a:schemeClr val="bg1"/>
                </a:solidFill>
              </a:rPr>
              <a:t>Matplotlib Pyplot Plot (matplotlib.pyplot.plot());</a:t>
            </a:r>
          </a:p>
          <a:p>
            <a:pPr marL="742950" lvl="1" indent="-285750">
              <a:buFont typeface="Arial" panose="020B0604020202020204" pitchFamily="34" charset="0"/>
              <a:buChar char="•"/>
            </a:pPr>
            <a:r>
              <a:rPr lang="en-US" dirty="0" smtClean="0">
                <a:solidFill>
                  <a:schemeClr val="bg1"/>
                </a:solidFill>
              </a:rPr>
              <a:t>Seaborn Lineplot (seaborn.lineplot()).</a:t>
            </a:r>
          </a:p>
        </p:txBody>
      </p:sp>
      <p:sp>
        <p:nvSpPr>
          <p:cNvPr id="12" name="TextBox 11"/>
          <p:cNvSpPr txBox="1"/>
          <p:nvPr/>
        </p:nvSpPr>
        <p:spPr>
          <a:xfrm>
            <a:off x="8251117" y="1475065"/>
            <a:ext cx="3206855" cy="764312"/>
          </a:xfrm>
          <a:prstGeom prst="rect">
            <a:avLst/>
          </a:prstGeom>
          <a:noFill/>
        </p:spPr>
        <p:txBody>
          <a:bodyPr wrap="square" rtlCol="0">
            <a:spAutoFit/>
          </a:bodyPr>
          <a:lstStyle/>
          <a:p>
            <a:pPr>
              <a:spcBef>
                <a:spcPts val="1400"/>
              </a:spcBef>
            </a:pPr>
            <a:r>
              <a:rPr lang="en-US" dirty="0">
                <a:solidFill>
                  <a:schemeClr val="bg1"/>
                </a:solidFill>
                <a:latin typeface="Abadi" panose="020B0604020104020204" pitchFamily="34" charset="0"/>
              </a:rPr>
              <a:t>Link to the file on GitHub:</a:t>
            </a:r>
          </a:p>
          <a:p>
            <a:pPr marL="285750" indent="-285750">
              <a:spcBef>
                <a:spcPts val="1400"/>
              </a:spcBef>
              <a:buFont typeface="Arial" panose="020B0604020202020204" pitchFamily="34" charset="0"/>
              <a:buChar char="•"/>
            </a:pPr>
            <a:r>
              <a:rPr lang="en-US" sz="1400" dirty="0" smtClean="0">
                <a:solidFill>
                  <a:schemeClr val="accent3">
                    <a:lumMod val="25000"/>
                  </a:schemeClr>
                </a:solidFill>
                <a:latin typeface="Abadi" panose="020B0604020104020204" pitchFamily="34" charset="0"/>
                <a:hlinkClick r:id="rId4"/>
              </a:rPr>
              <a:t>https</a:t>
            </a:r>
            <a:r>
              <a:rPr lang="en-US" sz="1400" dirty="0">
                <a:solidFill>
                  <a:schemeClr val="accent3">
                    <a:lumMod val="25000"/>
                  </a:schemeClr>
                </a:solidFill>
                <a:latin typeface="Abadi" panose="020B0604020104020204" pitchFamily="34" charset="0"/>
                <a:hlinkClick r:id="rId4"/>
              </a:rPr>
              <a:t>://bit.ly/3p1CCDL</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9164"/>
            <a:ext cx="10443789" cy="5064125"/>
          </a:xfrm>
          <a:prstGeom prst="rect">
            <a:avLst/>
          </a:prstGeom>
        </p:spPr>
        <p:txBody>
          <a:bodyPr lIns="91440" tIns="45720" rIns="91440" bIns="45720" anchor="t"/>
          <a:lstStyle/>
          <a:p>
            <a:pPr marL="0" indent="0" algn="ctr">
              <a:lnSpc>
                <a:spcPct val="150000"/>
              </a:lnSpc>
              <a:spcBef>
                <a:spcPts val="1400"/>
              </a:spcBef>
              <a:buNone/>
            </a:pPr>
            <a:r>
              <a:rPr lang="en-US" sz="2200" b="1" dirty="0" smtClean="0">
                <a:solidFill>
                  <a:schemeClr val="bg1"/>
                </a:solidFill>
                <a:latin typeface="Abadi"/>
              </a:rPr>
              <a:t>SQL queries used to gain insight from the data for Exploratory Data Analysis:</a:t>
            </a:r>
          </a:p>
          <a:p>
            <a:pPr lvl="2">
              <a:lnSpc>
                <a:spcPct val="100000"/>
              </a:lnSpc>
              <a:spcBef>
                <a:spcPts val="1400"/>
              </a:spcBef>
            </a:pPr>
            <a:r>
              <a:rPr lang="en-US" sz="1800" dirty="0" smtClean="0">
                <a:solidFill>
                  <a:schemeClr val="bg1"/>
                </a:solidFill>
                <a:latin typeface="Abadi"/>
              </a:rPr>
              <a:t>Selected unique Launch Site values;</a:t>
            </a:r>
          </a:p>
          <a:p>
            <a:pPr lvl="2">
              <a:lnSpc>
                <a:spcPct val="100000"/>
              </a:lnSpc>
              <a:spcBef>
                <a:spcPts val="1400"/>
              </a:spcBef>
            </a:pPr>
            <a:r>
              <a:rPr lang="en-US" sz="1800" dirty="0" smtClean="0">
                <a:solidFill>
                  <a:schemeClr val="bg1"/>
                </a:solidFill>
                <a:latin typeface="Abadi"/>
              </a:rPr>
              <a:t>Selected 5 rows in which the values of the </a:t>
            </a:r>
            <a:r>
              <a:rPr lang="en-US" sz="1800" dirty="0">
                <a:solidFill>
                  <a:schemeClr val="bg1"/>
                </a:solidFill>
                <a:latin typeface="Abadi"/>
              </a:rPr>
              <a:t>Launch Site column </a:t>
            </a:r>
            <a:r>
              <a:rPr lang="en-US" sz="1800" dirty="0" smtClean="0">
                <a:solidFill>
                  <a:schemeClr val="bg1"/>
                </a:solidFill>
                <a:latin typeface="Abadi"/>
              </a:rPr>
              <a:t>start with ‘CCA’ letters;</a:t>
            </a:r>
          </a:p>
          <a:p>
            <a:pPr lvl="2">
              <a:lnSpc>
                <a:spcPct val="100000"/>
              </a:lnSpc>
              <a:spcBef>
                <a:spcPts val="1400"/>
              </a:spcBef>
            </a:pPr>
            <a:r>
              <a:rPr lang="en-US" sz="1800" dirty="0" smtClean="0">
                <a:solidFill>
                  <a:schemeClr val="bg1"/>
                </a:solidFill>
                <a:latin typeface="Abadi"/>
              </a:rPr>
              <a:t>Calculated the total payload mass (kg) carried for the ‘NASA (CRS)’ customer;</a:t>
            </a:r>
            <a:endParaRPr lang="en-US" sz="1800" dirty="0">
              <a:solidFill>
                <a:schemeClr val="bg1"/>
              </a:solidFill>
              <a:latin typeface="Abadi"/>
            </a:endParaRPr>
          </a:p>
          <a:p>
            <a:pPr lvl="2">
              <a:lnSpc>
                <a:spcPct val="100000"/>
              </a:lnSpc>
              <a:spcBef>
                <a:spcPts val="1400"/>
              </a:spcBef>
            </a:pPr>
            <a:r>
              <a:rPr lang="en-US" sz="1800" dirty="0" smtClean="0">
                <a:solidFill>
                  <a:schemeClr val="bg1"/>
                </a:solidFill>
                <a:latin typeface="Abadi"/>
              </a:rPr>
              <a:t>Calculated the average payload mass (kg) carried by the ‘F9 v1.1’ booster version;</a:t>
            </a:r>
          </a:p>
          <a:p>
            <a:pPr lvl="2">
              <a:lnSpc>
                <a:spcPct val="100000"/>
              </a:lnSpc>
              <a:spcBef>
                <a:spcPts val="1400"/>
              </a:spcBef>
            </a:pPr>
            <a:r>
              <a:rPr lang="en-US" sz="1800" dirty="0" smtClean="0">
                <a:solidFill>
                  <a:schemeClr val="bg1"/>
                </a:solidFill>
                <a:latin typeface="Abadi"/>
              </a:rPr>
              <a:t>Selected the date when SpaceX successfully landed their first stage booster on a ground pad;</a:t>
            </a:r>
          </a:p>
          <a:p>
            <a:pPr lvl="2">
              <a:lnSpc>
                <a:spcPct val="100000"/>
              </a:lnSpc>
              <a:spcBef>
                <a:spcPts val="1400"/>
              </a:spcBef>
            </a:pPr>
            <a:r>
              <a:rPr lang="en-US" sz="1800" dirty="0" smtClean="0">
                <a:solidFill>
                  <a:schemeClr val="bg1"/>
                </a:solidFill>
                <a:latin typeface="Abadi"/>
              </a:rPr>
              <a:t>Selected unique mission outcome names with respective quantities.</a:t>
            </a:r>
          </a:p>
          <a:p>
            <a:pPr marL="0" indent="0">
              <a:spcBef>
                <a:spcPts val="1400"/>
              </a:spcBef>
              <a:buNone/>
            </a:pPr>
            <a:endParaRPr lang="en-US" sz="2000" dirty="0" smtClean="0">
              <a:solidFill>
                <a:schemeClr val="bg1"/>
              </a:solidFill>
              <a:latin typeface="Abadi" panose="020B0604020104020204" pitchFamily="34" charset="0"/>
            </a:endParaRPr>
          </a:p>
          <a:p>
            <a:pPr marL="0" indent="0">
              <a:spcBef>
                <a:spcPts val="1400"/>
              </a:spcBef>
              <a:buNone/>
            </a:pPr>
            <a:r>
              <a:rPr lang="en-US" sz="2000" dirty="0" smtClean="0">
                <a:solidFill>
                  <a:schemeClr val="bg1"/>
                </a:solidFill>
                <a:latin typeface="Abadi" panose="020B0604020104020204" pitchFamily="34" charset="0"/>
              </a:rPr>
              <a:t>Link </a:t>
            </a:r>
            <a:r>
              <a:rPr lang="en-US" sz="2000" dirty="0">
                <a:solidFill>
                  <a:schemeClr val="bg1"/>
                </a:solidFill>
                <a:latin typeface="Abadi" panose="020B0604020104020204" pitchFamily="34" charset="0"/>
              </a:rPr>
              <a:t>to the file on GitHub:</a:t>
            </a:r>
          </a:p>
          <a:p>
            <a:pPr marL="285750" indent="-285750">
              <a:spcBef>
                <a:spcPts val="1400"/>
              </a:spcBef>
            </a:pPr>
            <a:r>
              <a:rPr lang="en-US" sz="1600" dirty="0" smtClean="0">
                <a:solidFill>
                  <a:schemeClr val="accent3">
                    <a:lumMod val="25000"/>
                  </a:schemeClr>
                </a:solidFill>
                <a:latin typeface="Abadi" panose="020B0604020104020204" pitchFamily="34" charset="0"/>
                <a:hlinkClick r:id="rId3"/>
              </a:rPr>
              <a:t>https</a:t>
            </a:r>
            <a:r>
              <a:rPr lang="en-US" sz="1600" dirty="0">
                <a:solidFill>
                  <a:schemeClr val="accent3">
                    <a:lumMod val="25000"/>
                  </a:schemeClr>
                </a:solidFill>
                <a:latin typeface="Abadi" panose="020B0604020104020204" pitchFamily="34" charset="0"/>
                <a:hlinkClick r:id="rId3"/>
              </a:rPr>
              <a:t>://bit.ly/3xoVK2s</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3386" y="1690688"/>
            <a:ext cx="9848850" cy="4830762"/>
          </a:xfrm>
          <a:prstGeom prst="rect">
            <a:avLst/>
          </a:prstGeom>
        </p:spPr>
        <p:txBody>
          <a:bodyPr>
            <a:normAutofit/>
          </a:bodyPr>
          <a:lstStyle/>
          <a:p>
            <a:pPr marL="0" indent="0" algn="ctr">
              <a:lnSpc>
                <a:spcPct val="100000"/>
              </a:lnSpc>
              <a:spcBef>
                <a:spcPts val="600"/>
              </a:spcBef>
              <a:buNone/>
            </a:pPr>
            <a:r>
              <a:rPr lang="en-US" sz="2400" b="1" dirty="0" smtClean="0">
                <a:solidFill>
                  <a:schemeClr val="bg1"/>
                </a:solidFill>
                <a:latin typeface="Abadi" panose="020B0604020104020204" pitchFamily="34" charset="0"/>
              </a:rPr>
              <a:t>Features used to getter a better view of the launch sites’ location on the Folium road-map:</a:t>
            </a:r>
          </a:p>
          <a:p>
            <a:pPr lvl="1">
              <a:lnSpc>
                <a:spcPct val="100000"/>
              </a:lnSpc>
              <a:spcBef>
                <a:spcPts val="1400"/>
              </a:spcBef>
            </a:pPr>
            <a:r>
              <a:rPr lang="en-US" sz="1800" dirty="0" smtClean="0">
                <a:solidFill>
                  <a:schemeClr val="bg1"/>
                </a:solidFill>
                <a:latin typeface="Abadi" panose="020B0604020104020204" pitchFamily="34" charset="0"/>
              </a:rPr>
              <a:t>Circle </a:t>
            </a:r>
            <a:r>
              <a:rPr lang="en-US" sz="1800" dirty="0">
                <a:solidFill>
                  <a:schemeClr val="bg1"/>
                </a:solidFill>
                <a:latin typeface="Abadi" panose="020B0604020104020204" pitchFamily="34" charset="0"/>
              </a:rPr>
              <a:t>– to see the location of the object and it’s </a:t>
            </a:r>
            <a:r>
              <a:rPr lang="en-US" sz="1800" dirty="0" smtClean="0">
                <a:solidFill>
                  <a:schemeClr val="bg1"/>
                </a:solidFill>
                <a:latin typeface="Abadi" panose="020B0604020104020204" pitchFamily="34" charset="0"/>
              </a:rPr>
              <a:t>surroundings;</a:t>
            </a:r>
          </a:p>
          <a:p>
            <a:pPr lvl="1">
              <a:lnSpc>
                <a:spcPct val="100000"/>
              </a:lnSpc>
              <a:spcBef>
                <a:spcPts val="1400"/>
              </a:spcBef>
            </a:pPr>
            <a:r>
              <a:rPr lang="en-US" sz="1800" dirty="0" smtClean="0">
                <a:solidFill>
                  <a:schemeClr val="bg1"/>
                </a:solidFill>
                <a:latin typeface="Abadi" panose="020B0604020104020204" pitchFamily="34" charset="0"/>
              </a:rPr>
              <a:t>Marker – to indicate the name of the object on the map;</a:t>
            </a:r>
          </a:p>
          <a:p>
            <a:pPr lvl="1">
              <a:lnSpc>
                <a:spcPct val="100000"/>
              </a:lnSpc>
              <a:spcBef>
                <a:spcPts val="1400"/>
              </a:spcBef>
            </a:pPr>
            <a:r>
              <a:rPr lang="en-US" sz="1800" dirty="0" smtClean="0">
                <a:solidFill>
                  <a:schemeClr val="bg1"/>
                </a:solidFill>
                <a:latin typeface="Abadi" panose="020B0604020104020204" pitchFamily="34" charset="0"/>
              </a:rPr>
              <a:t>Mouse Positon Coordinates – to find the location of the mouse on the map;</a:t>
            </a:r>
          </a:p>
          <a:p>
            <a:pPr lvl="1">
              <a:lnSpc>
                <a:spcPct val="100000"/>
              </a:lnSpc>
              <a:spcBef>
                <a:spcPts val="1400"/>
              </a:spcBef>
            </a:pPr>
            <a:r>
              <a:rPr lang="en-US" sz="1800" dirty="0" smtClean="0">
                <a:solidFill>
                  <a:schemeClr val="bg1"/>
                </a:solidFill>
                <a:latin typeface="Abadi" panose="020B0604020104020204" pitchFamily="34" charset="0"/>
              </a:rPr>
              <a:t>Line – to calculate the distance from the main object to some point on the map</a:t>
            </a:r>
            <a:endParaRPr lang="en-US" sz="700" dirty="0" smtClean="0">
              <a:solidFill>
                <a:schemeClr val="bg1"/>
              </a:solidFill>
            </a:endParaRPr>
          </a:p>
          <a:p>
            <a:pPr marL="457200" lvl="1" indent="0">
              <a:buNone/>
            </a:pPr>
            <a:endParaRPr lang="en-US" sz="1400" dirty="0">
              <a:solidFill>
                <a:schemeClr val="bg1"/>
              </a:solidFill>
            </a:endParaRPr>
          </a:p>
          <a:p>
            <a:pPr marL="457200" lvl="1" indent="0">
              <a:buNone/>
            </a:pPr>
            <a:endParaRPr lang="en-US" sz="1600" dirty="0" smtClean="0">
              <a:solidFill>
                <a:schemeClr val="bg1"/>
              </a:solidFill>
            </a:endParaRPr>
          </a:p>
          <a:p>
            <a:pPr marL="457200" lvl="1" indent="0">
              <a:buNone/>
            </a:pPr>
            <a:endParaRPr lang="en-US" sz="1600" dirty="0" smtClean="0">
              <a:solidFill>
                <a:schemeClr val="bg1"/>
              </a:solidFill>
            </a:endParaRPr>
          </a:p>
          <a:p>
            <a:pPr marL="0" indent="0">
              <a:spcBef>
                <a:spcPts val="1400"/>
              </a:spcBef>
              <a:buNone/>
            </a:pPr>
            <a:r>
              <a:rPr lang="en-US" sz="2000" dirty="0">
                <a:solidFill>
                  <a:schemeClr val="bg1"/>
                </a:solidFill>
                <a:latin typeface="Abadi" panose="020B0604020104020204" pitchFamily="34" charset="0"/>
              </a:rPr>
              <a:t>Link to the file on GitHub:</a:t>
            </a:r>
          </a:p>
          <a:p>
            <a:pPr marL="285750" lvl="1" indent="-285750">
              <a:spcBef>
                <a:spcPts val="1400"/>
              </a:spcBef>
            </a:pPr>
            <a:r>
              <a:rPr lang="en-US" sz="1600" dirty="0" smtClean="0">
                <a:solidFill>
                  <a:schemeClr val="accent3">
                    <a:lumMod val="25000"/>
                  </a:schemeClr>
                </a:solidFill>
                <a:latin typeface="Abadi" panose="020B0604020104020204" pitchFamily="34" charset="0"/>
                <a:hlinkClick r:id="rId3"/>
              </a:rPr>
              <a:t>https</a:t>
            </a:r>
            <a:r>
              <a:rPr lang="en-US" sz="1600" dirty="0">
                <a:solidFill>
                  <a:schemeClr val="accent3">
                    <a:lumMod val="25000"/>
                  </a:schemeClr>
                </a:solidFill>
                <a:latin typeface="Abadi" panose="020B0604020104020204" pitchFamily="34" charset="0"/>
                <a:hlinkClick r:id="rId3"/>
              </a:rPr>
              <a:t>://bit.ly/3xApedS</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a:t>
            </a:r>
            <a:r>
              <a:rPr lang="en-US" dirty="0" smtClean="0">
                <a:solidFill>
                  <a:srgbClr val="0B49CB"/>
                </a:solidFill>
                <a:latin typeface="Abadi"/>
              </a:rPr>
              <a:t>Folium</a:t>
            </a:r>
            <a:endParaRPr lang="en-US" dirty="0">
              <a:solidFill>
                <a:srgbClr val="0B49CB"/>
              </a:solidFill>
            </a:endParaRPr>
          </a:p>
        </p:txBody>
      </p:sp>
    </p:spTree>
    <p:extLst>
      <p:ext uri="{BB962C8B-B14F-4D97-AF65-F5344CB8AC3E}">
        <p14:creationId xmlns:p14="http://schemas.microsoft.com/office/powerpoint/2010/main" val="3898084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9542" y="1512888"/>
            <a:ext cx="10396538" cy="5137150"/>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200" b="1" dirty="0" smtClean="0">
                <a:solidFill>
                  <a:schemeClr val="bg1"/>
                </a:solidFill>
                <a:latin typeface="Abadi" panose="020B0604020104020204" pitchFamily="34" charset="0"/>
              </a:rPr>
              <a:t>Plotly </a:t>
            </a:r>
            <a:r>
              <a:rPr lang="en-US" sz="2200" b="1" dirty="0">
                <a:solidFill>
                  <a:schemeClr val="bg1"/>
                </a:solidFill>
                <a:latin typeface="Abadi" panose="020B0604020104020204" pitchFamily="34" charset="0"/>
              </a:rPr>
              <a:t>Dash </a:t>
            </a:r>
            <a:r>
              <a:rPr lang="en-US" sz="2200" b="1" dirty="0" smtClean="0">
                <a:solidFill>
                  <a:schemeClr val="bg1"/>
                </a:solidFill>
                <a:latin typeface="Abadi" panose="020B0604020104020204" pitchFamily="34" charset="0"/>
              </a:rPr>
              <a:t>tools used </a:t>
            </a:r>
            <a:r>
              <a:rPr lang="en-US" sz="2200" b="1" dirty="0">
                <a:solidFill>
                  <a:schemeClr val="bg1"/>
                </a:solidFill>
                <a:latin typeface="Abadi" panose="020B0604020104020204" pitchFamily="34" charset="0"/>
              </a:rPr>
              <a:t>for creating an interactive dashboard consisting of plots </a:t>
            </a:r>
            <a:r>
              <a:rPr lang="en-US" sz="2200" b="1" dirty="0" smtClean="0">
                <a:solidFill>
                  <a:schemeClr val="bg1"/>
                </a:solidFill>
                <a:latin typeface="Abadi" panose="020B0604020104020204" pitchFamily="34" charset="0"/>
              </a:rPr>
              <a:t>and interaction tools like:</a:t>
            </a:r>
          </a:p>
          <a:p>
            <a:pPr lvl="1">
              <a:lnSpc>
                <a:spcPct val="100000"/>
              </a:lnSpc>
              <a:spcBef>
                <a:spcPts val="1400"/>
              </a:spcBef>
            </a:pPr>
            <a:r>
              <a:rPr lang="en-US" sz="1800" dirty="0" smtClean="0">
                <a:solidFill>
                  <a:schemeClr val="bg1"/>
                </a:solidFill>
                <a:latin typeface="Abadi" panose="020B0604020104020204" pitchFamily="34" charset="0"/>
              </a:rPr>
              <a:t>Dropdown Box – for choosing one or all of the Launch Sites to be depicted on the Piechart;</a:t>
            </a:r>
          </a:p>
          <a:p>
            <a:pPr lvl="1">
              <a:lnSpc>
                <a:spcPct val="100000"/>
              </a:lnSpc>
              <a:spcBef>
                <a:spcPts val="1400"/>
              </a:spcBef>
            </a:pPr>
            <a:r>
              <a:rPr lang="en-US" sz="1800" dirty="0" smtClean="0">
                <a:solidFill>
                  <a:schemeClr val="bg1"/>
                </a:solidFill>
                <a:latin typeface="Abadi" panose="020B0604020104020204" pitchFamily="34" charset="0"/>
              </a:rPr>
              <a:t>Piechart - depicting the Launch Sites in a form of </a:t>
            </a:r>
            <a:r>
              <a:rPr lang="en-US" sz="1800" dirty="0">
                <a:solidFill>
                  <a:schemeClr val="bg1"/>
                </a:solidFill>
                <a:latin typeface="Abadi" panose="020B0604020104020204" pitchFamily="34" charset="0"/>
              </a:rPr>
              <a:t>proportional sectors </a:t>
            </a:r>
            <a:r>
              <a:rPr lang="en-US" sz="1800" dirty="0" smtClean="0">
                <a:solidFill>
                  <a:schemeClr val="bg1"/>
                </a:solidFill>
                <a:latin typeface="Abadi" panose="020B0604020104020204" pitchFamily="34" charset="0"/>
              </a:rPr>
              <a:t>and corresponding number of Launches;</a:t>
            </a:r>
          </a:p>
          <a:p>
            <a:pPr lvl="1">
              <a:lnSpc>
                <a:spcPct val="100000"/>
              </a:lnSpc>
              <a:spcBef>
                <a:spcPts val="1400"/>
              </a:spcBef>
            </a:pPr>
            <a:r>
              <a:rPr lang="en-US" sz="1800" dirty="0" smtClean="0">
                <a:solidFill>
                  <a:schemeClr val="bg1"/>
                </a:solidFill>
                <a:latin typeface="Abadi" panose="020B0604020104020204" pitchFamily="34" charset="0"/>
              </a:rPr>
              <a:t>Range Slider – for choosing the range of the Payload Mass (kg) to be depicted on the Scatter Plot;</a:t>
            </a:r>
          </a:p>
          <a:p>
            <a:pPr lvl="1">
              <a:lnSpc>
                <a:spcPct val="100000"/>
              </a:lnSpc>
              <a:spcBef>
                <a:spcPts val="1400"/>
              </a:spcBef>
            </a:pPr>
            <a:r>
              <a:rPr lang="en-US" sz="1800" dirty="0" smtClean="0">
                <a:solidFill>
                  <a:schemeClr val="bg1"/>
                </a:solidFill>
                <a:latin typeface="Abadi" panose="020B0604020104020204" pitchFamily="34" charset="0"/>
              </a:rPr>
              <a:t>Scatter Plot – depicting the relationship between the Payload Mass (kg) and Classes of the rockets;</a:t>
            </a:r>
          </a:p>
          <a:p>
            <a:pPr marL="457200" lvl="1" indent="0">
              <a:lnSpc>
                <a:spcPct val="100000"/>
              </a:lnSpc>
              <a:spcBef>
                <a:spcPts val="1400"/>
              </a:spcBef>
              <a:buNone/>
            </a:pPr>
            <a:endParaRPr lang="en-US" sz="2200" dirty="0" smtClean="0">
              <a:solidFill>
                <a:schemeClr val="bg1"/>
              </a:solidFill>
              <a:latin typeface="Abadi" panose="020B0604020104020204" pitchFamily="34" charset="0"/>
            </a:endParaRPr>
          </a:p>
          <a:p>
            <a:pPr marL="0" indent="0">
              <a:spcBef>
                <a:spcPts val="1400"/>
              </a:spcBef>
              <a:buNone/>
            </a:pPr>
            <a:r>
              <a:rPr lang="en-US" sz="2000" dirty="0">
                <a:solidFill>
                  <a:schemeClr val="bg1"/>
                </a:solidFill>
                <a:latin typeface="Abadi" panose="020B0604020104020204" pitchFamily="34" charset="0"/>
              </a:rPr>
              <a:t>Link to the file on GitHub:</a:t>
            </a:r>
          </a:p>
          <a:p>
            <a:pPr marL="285750" lvl="1" indent="-285750">
              <a:spcBef>
                <a:spcPts val="1400"/>
              </a:spcBef>
            </a:pPr>
            <a:r>
              <a:rPr lang="en-US" sz="1600" dirty="0">
                <a:solidFill>
                  <a:schemeClr val="accent3">
                    <a:lumMod val="25000"/>
                  </a:schemeClr>
                </a:solidFill>
                <a:latin typeface="Abadi" panose="020B0604020104020204" pitchFamily="34" charset="0"/>
                <a:hlinkClick r:id="rId3"/>
              </a:rPr>
              <a:t>https://bit.ly/3xw4fZt</a:t>
            </a:r>
            <a:endParaRPr lang="en-US"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720083" y="6011719"/>
            <a:ext cx="2743200" cy="401638"/>
          </a:xfrm>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7" name="Rounded Rectangle 16"/>
          <p:cNvSpPr/>
          <p:nvPr/>
        </p:nvSpPr>
        <p:spPr>
          <a:xfrm>
            <a:off x="5119806" y="2657473"/>
            <a:ext cx="1371337" cy="1067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Logistic Regression model</a:t>
            </a:r>
            <a:endParaRPr lang="en-US" sz="1600" dirty="0"/>
          </a:p>
        </p:txBody>
      </p:sp>
      <p:sp>
        <p:nvSpPr>
          <p:cNvPr id="18" name="Rounded Rectangle 17"/>
          <p:cNvSpPr/>
          <p:nvPr/>
        </p:nvSpPr>
        <p:spPr>
          <a:xfrm>
            <a:off x="6704666" y="2657471"/>
            <a:ext cx="1371337" cy="1067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Support Vector Machine model</a:t>
            </a:r>
            <a:endParaRPr lang="en-US" sz="1600" dirty="0"/>
          </a:p>
        </p:txBody>
      </p:sp>
      <p:sp>
        <p:nvSpPr>
          <p:cNvPr id="19" name="Rounded Rectangle 18"/>
          <p:cNvSpPr/>
          <p:nvPr/>
        </p:nvSpPr>
        <p:spPr>
          <a:xfrm>
            <a:off x="8712489" y="2657473"/>
            <a:ext cx="1440874" cy="10675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Decision Tree Classifier model</a:t>
            </a:r>
            <a:endParaRPr lang="en-US" sz="1600" dirty="0"/>
          </a:p>
        </p:txBody>
      </p:sp>
      <p:sp>
        <p:nvSpPr>
          <p:cNvPr id="20" name="Rounded Rectangle 19"/>
          <p:cNvSpPr/>
          <p:nvPr/>
        </p:nvSpPr>
        <p:spPr>
          <a:xfrm>
            <a:off x="7708577" y="4052682"/>
            <a:ext cx="1371337" cy="749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Grid Search</a:t>
            </a:r>
          </a:p>
          <a:p>
            <a:pPr algn="ctr"/>
            <a:r>
              <a:rPr lang="en-US" sz="1600" dirty="0" smtClean="0"/>
              <a:t>Cross Validation</a:t>
            </a:r>
          </a:p>
        </p:txBody>
      </p:sp>
      <p:cxnSp>
        <p:nvCxnSpPr>
          <p:cNvPr id="25" name="Elbow Connector 24"/>
          <p:cNvCxnSpPr>
            <a:stCxn id="17" idx="2"/>
            <a:endCxn id="20" idx="1"/>
          </p:cNvCxnSpPr>
          <p:nvPr/>
        </p:nvCxnSpPr>
        <p:spPr>
          <a:xfrm rot="16200000" flipH="1">
            <a:off x="6405784" y="3124728"/>
            <a:ext cx="702484" cy="19031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8" idx="2"/>
            <a:endCxn id="20" idx="0"/>
          </p:cNvCxnSpPr>
          <p:nvPr/>
        </p:nvCxnSpPr>
        <p:spPr>
          <a:xfrm rot="16200000" flipH="1">
            <a:off x="7728466" y="3386902"/>
            <a:ext cx="327648" cy="10039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9" idx="2"/>
            <a:endCxn id="20" idx="3"/>
          </p:cNvCxnSpPr>
          <p:nvPr/>
        </p:nvCxnSpPr>
        <p:spPr>
          <a:xfrm rot="5400000">
            <a:off x="9744397" y="3050597"/>
            <a:ext cx="712442" cy="20414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10435652" y="2646228"/>
            <a:ext cx="1371337" cy="1068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K-Nearest Neighbor model</a:t>
            </a:r>
            <a:endParaRPr lang="en-US" sz="1600" dirty="0"/>
          </a:p>
        </p:txBody>
      </p:sp>
      <p:sp>
        <p:nvSpPr>
          <p:cNvPr id="49" name="Rounded Rectangle 48"/>
          <p:cNvSpPr/>
          <p:nvPr/>
        </p:nvSpPr>
        <p:spPr>
          <a:xfrm>
            <a:off x="1645812" y="1488612"/>
            <a:ext cx="1561470" cy="734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DataFrame</a:t>
            </a:r>
            <a:endParaRPr lang="en-US" sz="1600" dirty="0"/>
          </a:p>
        </p:txBody>
      </p:sp>
      <p:sp>
        <p:nvSpPr>
          <p:cNvPr id="50" name="Rounded Rectangle 49"/>
          <p:cNvSpPr/>
          <p:nvPr/>
        </p:nvSpPr>
        <p:spPr>
          <a:xfrm>
            <a:off x="5631911" y="1489084"/>
            <a:ext cx="1561471" cy="7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 Standardization</a:t>
            </a:r>
            <a:endParaRPr lang="en-US" sz="1600" dirty="0"/>
          </a:p>
        </p:txBody>
      </p:sp>
      <p:sp>
        <p:nvSpPr>
          <p:cNvPr id="51" name="Rounded Rectangle 50"/>
          <p:cNvSpPr/>
          <p:nvPr/>
        </p:nvSpPr>
        <p:spPr>
          <a:xfrm>
            <a:off x="7613510" y="1494002"/>
            <a:ext cx="1561471" cy="729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Train / Test sets split</a:t>
            </a:r>
            <a:endParaRPr lang="en-US" sz="1600" dirty="0"/>
          </a:p>
        </p:txBody>
      </p:sp>
      <p:sp>
        <p:nvSpPr>
          <p:cNvPr id="52" name="Rounded Rectangle 51"/>
          <p:cNvSpPr/>
          <p:nvPr/>
        </p:nvSpPr>
        <p:spPr>
          <a:xfrm>
            <a:off x="3650313" y="1494003"/>
            <a:ext cx="1561470" cy="7293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Defining predictor and target variables</a:t>
            </a:r>
            <a:endParaRPr lang="en-US" sz="1600" dirty="0"/>
          </a:p>
        </p:txBody>
      </p:sp>
      <p:sp>
        <p:nvSpPr>
          <p:cNvPr id="78" name="Rounded Rectangle 77"/>
          <p:cNvSpPr/>
          <p:nvPr/>
        </p:nvSpPr>
        <p:spPr>
          <a:xfrm>
            <a:off x="4526114" y="5210864"/>
            <a:ext cx="1371337" cy="749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Model Accuracy</a:t>
            </a:r>
          </a:p>
        </p:txBody>
      </p:sp>
      <p:sp>
        <p:nvSpPr>
          <p:cNvPr id="79" name="Rounded Rectangle 78"/>
          <p:cNvSpPr/>
          <p:nvPr/>
        </p:nvSpPr>
        <p:spPr>
          <a:xfrm>
            <a:off x="8902625" y="5210864"/>
            <a:ext cx="1371337" cy="749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Confusion Matrix</a:t>
            </a:r>
          </a:p>
        </p:txBody>
      </p:sp>
      <p:cxnSp>
        <p:nvCxnSpPr>
          <p:cNvPr id="81" name="Straight Arrow Connector 80"/>
          <p:cNvCxnSpPr>
            <a:stCxn id="49" idx="3"/>
            <a:endCxn id="52" idx="1"/>
          </p:cNvCxnSpPr>
          <p:nvPr/>
        </p:nvCxnSpPr>
        <p:spPr>
          <a:xfrm>
            <a:off x="3207282" y="1856004"/>
            <a:ext cx="443031" cy="2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52" idx="3"/>
            <a:endCxn id="50" idx="1"/>
          </p:cNvCxnSpPr>
          <p:nvPr/>
        </p:nvCxnSpPr>
        <p:spPr>
          <a:xfrm flipV="1">
            <a:off x="5211783" y="1856240"/>
            <a:ext cx="420128" cy="2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0" idx="3"/>
            <a:endCxn id="51" idx="1"/>
          </p:cNvCxnSpPr>
          <p:nvPr/>
        </p:nvCxnSpPr>
        <p:spPr>
          <a:xfrm>
            <a:off x="7193382" y="1856240"/>
            <a:ext cx="420128" cy="2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51" idx="2"/>
            <a:endCxn id="20" idx="0"/>
          </p:cNvCxnSpPr>
          <p:nvPr/>
        </p:nvCxnSpPr>
        <p:spPr>
          <a:xfrm>
            <a:off x="8394246" y="2223396"/>
            <a:ext cx="0" cy="1829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20" idx="2"/>
            <a:endCxn id="79" idx="0"/>
          </p:cNvCxnSpPr>
          <p:nvPr/>
        </p:nvCxnSpPr>
        <p:spPr>
          <a:xfrm rot="16200000" flipH="1">
            <a:off x="8787018" y="4409587"/>
            <a:ext cx="408505" cy="11940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ounded Rectangle 111"/>
          <p:cNvSpPr/>
          <p:nvPr/>
        </p:nvSpPr>
        <p:spPr>
          <a:xfrm>
            <a:off x="6520953" y="5210863"/>
            <a:ext cx="1371337" cy="749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SciKit Learn score metric</a:t>
            </a:r>
          </a:p>
        </p:txBody>
      </p:sp>
      <p:cxnSp>
        <p:nvCxnSpPr>
          <p:cNvPr id="116" name="Elbow Connector 115"/>
          <p:cNvCxnSpPr>
            <a:stCxn id="20" idx="2"/>
            <a:endCxn id="112" idx="0"/>
          </p:cNvCxnSpPr>
          <p:nvPr/>
        </p:nvCxnSpPr>
        <p:spPr>
          <a:xfrm rot="5400000">
            <a:off x="7596182" y="4412799"/>
            <a:ext cx="408504" cy="1187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12" idx="1"/>
            <a:endCxn id="78" idx="3"/>
          </p:cNvCxnSpPr>
          <p:nvPr/>
        </p:nvCxnSpPr>
        <p:spPr>
          <a:xfrm flipH="1">
            <a:off x="5897451" y="5585702"/>
            <a:ext cx="6235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459299" y="2657473"/>
            <a:ext cx="4021230" cy="3867725"/>
          </a:xfrm>
          <a:prstGeom prst="rect">
            <a:avLst/>
          </a:prstGeom>
          <a:noFill/>
        </p:spPr>
        <p:txBody>
          <a:bodyPr wrap="square" rtlCol="0">
            <a:spAutoFit/>
          </a:bodyPr>
          <a:lstStyle/>
          <a:p>
            <a:r>
              <a:rPr lang="en-US" sz="2400" dirty="0">
                <a:solidFill>
                  <a:schemeClr val="bg1"/>
                </a:solidFill>
              </a:rPr>
              <a:t>After visual </a:t>
            </a:r>
            <a:r>
              <a:rPr lang="en-US" sz="2400" dirty="0" smtClean="0">
                <a:solidFill>
                  <a:schemeClr val="bg1"/>
                </a:solidFill>
              </a:rPr>
              <a:t>analysis were done several machine </a:t>
            </a:r>
            <a:r>
              <a:rPr lang="en-US" sz="2400" dirty="0">
                <a:solidFill>
                  <a:schemeClr val="bg1"/>
                </a:solidFill>
              </a:rPr>
              <a:t>learning models were built to predict the Landing </a:t>
            </a:r>
            <a:r>
              <a:rPr lang="en-US" sz="2400" dirty="0" smtClean="0">
                <a:solidFill>
                  <a:schemeClr val="bg1"/>
                </a:solidFill>
              </a:rPr>
              <a:t>Outcome.</a:t>
            </a:r>
          </a:p>
          <a:p>
            <a:endParaRPr lang="en-US" sz="2400" dirty="0" smtClean="0">
              <a:solidFill>
                <a:schemeClr val="bg1"/>
              </a:solidFill>
            </a:endParaRPr>
          </a:p>
          <a:p>
            <a:endParaRPr lang="en-US" sz="2400" dirty="0" smtClean="0">
              <a:solidFill>
                <a:schemeClr val="bg1"/>
              </a:solidFill>
            </a:endParaRPr>
          </a:p>
          <a:p>
            <a:endParaRPr lang="en-US" sz="2400" dirty="0">
              <a:solidFill>
                <a:schemeClr val="bg1"/>
              </a:solidFill>
            </a:endParaRPr>
          </a:p>
          <a:p>
            <a:pPr>
              <a:spcBef>
                <a:spcPts val="1400"/>
              </a:spcBef>
            </a:pPr>
            <a:r>
              <a:rPr lang="en-US" sz="2000" dirty="0">
                <a:solidFill>
                  <a:schemeClr val="bg1"/>
                </a:solidFill>
                <a:latin typeface="Abadi" panose="020B0604020104020204" pitchFamily="34" charset="0"/>
              </a:rPr>
              <a:t>Link to the file on GitHub:</a:t>
            </a:r>
          </a:p>
          <a:p>
            <a:pPr marL="285750" lvl="1" indent="-285750">
              <a:spcBef>
                <a:spcPts val="1400"/>
              </a:spcBef>
              <a:buFont typeface="Arial" panose="020B0604020202020204" pitchFamily="34" charset="0"/>
              <a:buChar char="•"/>
            </a:pPr>
            <a:r>
              <a:rPr lang="en-US" sz="1600" dirty="0">
                <a:solidFill>
                  <a:schemeClr val="accent3">
                    <a:lumMod val="25000"/>
                  </a:schemeClr>
                </a:solidFill>
                <a:latin typeface="Abadi" panose="020B0604020104020204" pitchFamily="34" charset="0"/>
                <a:hlinkClick r:id="rId3"/>
              </a:rPr>
              <a:t>https://bit.ly/3I8S5ef</a:t>
            </a:r>
            <a:endParaRPr lang="en-US" sz="2400" dirty="0"/>
          </a:p>
          <a:p>
            <a:endParaRPr lang="en-US" dirty="0"/>
          </a:p>
        </p:txBody>
      </p:sp>
      <p:cxnSp>
        <p:nvCxnSpPr>
          <p:cNvPr id="123" name="Elbow Connector 122"/>
          <p:cNvCxnSpPr>
            <a:stCxn id="19" idx="2"/>
            <a:endCxn id="20" idx="0"/>
          </p:cNvCxnSpPr>
          <p:nvPr/>
        </p:nvCxnSpPr>
        <p:spPr>
          <a:xfrm rot="5400000">
            <a:off x="8749764" y="3369520"/>
            <a:ext cx="327644" cy="10386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5642802"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1"/>
                </a:solidFill>
                <a:latin typeface="Abadi" panose="020B0604020104020204" pitchFamily="34" charset="0"/>
              </a:rPr>
              <a:t>Exploratory data analysis results</a:t>
            </a:r>
          </a:p>
          <a:p>
            <a:pPr>
              <a:lnSpc>
                <a:spcPct val="100000"/>
              </a:lnSpc>
              <a:spcBef>
                <a:spcPts val="1400"/>
              </a:spcBef>
            </a:pPr>
            <a:r>
              <a:rPr lang="en-US" sz="2200" dirty="0">
                <a:solidFill>
                  <a:schemeClr val="bg1"/>
                </a:solidFill>
                <a:latin typeface="Abadi" panose="020B0604020104020204" pitchFamily="34" charset="0"/>
              </a:rPr>
              <a:t>Interactive analytics demo in screenshots</a:t>
            </a:r>
          </a:p>
          <a:p>
            <a:pPr>
              <a:lnSpc>
                <a:spcPct val="100000"/>
              </a:lnSpc>
              <a:spcBef>
                <a:spcPts val="1400"/>
              </a:spcBef>
            </a:pPr>
            <a:r>
              <a:rPr lang="en-US" sz="2200" dirty="0">
                <a:solidFill>
                  <a:schemeClr val="bg1"/>
                </a:solidFill>
                <a:latin typeface="Abadi" panose="020B0604020104020204" pitchFamily="34" charset="0"/>
              </a:rPr>
              <a:t>Predictive analysis </a:t>
            </a:r>
            <a:r>
              <a:rPr lang="en-US" sz="2200" dirty="0" smtClean="0">
                <a:solidFill>
                  <a:schemeClr val="bg1"/>
                </a:solidFill>
                <a:latin typeface="Abadi" panose="020B0604020104020204" pitchFamily="34" charset="0"/>
              </a:rPr>
              <a:t>results</a:t>
            </a:r>
            <a:endParaRPr lang="en-US" sz="1800" dirty="0">
              <a:solidFill>
                <a:schemeClr val="bg1"/>
              </a:solidFill>
            </a:endParaRPr>
          </a:p>
          <a:p>
            <a:pPr marL="457200" lvl="1" indent="0">
              <a:buNone/>
            </a:pPr>
            <a:endParaRPr lang="en-US" sz="1800" dirty="0">
              <a:solidFill>
                <a:schemeClr val="bg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3498" y="5086895"/>
            <a:ext cx="10588625" cy="1358900"/>
          </a:xfrm>
          <a:prstGeom prst="rect">
            <a:avLst/>
          </a:prstGeom>
        </p:spPr>
        <p:txBody>
          <a:bodyPr>
            <a:normAutofit/>
          </a:bodyPr>
          <a:lstStyle/>
          <a:p>
            <a:pPr marL="0" indent="0">
              <a:lnSpc>
                <a:spcPct val="100000"/>
              </a:lnSpc>
              <a:spcBef>
                <a:spcPts val="1400"/>
              </a:spcBef>
              <a:buNone/>
            </a:pPr>
            <a:r>
              <a:rPr lang="en-US" sz="1800" dirty="0" smtClean="0">
                <a:solidFill>
                  <a:schemeClr val="bg1"/>
                </a:solidFill>
                <a:latin typeface="Abadi" panose="020B0604020104020204" pitchFamily="34" charset="0"/>
              </a:rPr>
              <a:t>Observing the plot above that depicts the relationship between the ‘Flight Number’ and ‘Launch Site’ variables we can conclude that the landing outcomes of the missions that took place on ‘CCAFS SLC 40’ and ‘VAFB SLC 4E’ sites have improved as the number of flights increased. Hence the probability of future mission landing outcomes being successful also increases.</a:t>
            </a:r>
            <a:endParaRPr lang="en-US" sz="18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61" y="1410998"/>
            <a:ext cx="11159211" cy="361120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6989" y="4976540"/>
            <a:ext cx="10617695" cy="1744662"/>
          </a:xfrm>
          <a:prstGeom prst="rect">
            <a:avLst/>
          </a:prstGeom>
        </p:spPr>
        <p:txBody>
          <a:bodyPr>
            <a:noAutofit/>
          </a:bodyPr>
          <a:lstStyle/>
          <a:p>
            <a:pPr>
              <a:lnSpc>
                <a:spcPct val="100000"/>
              </a:lnSpc>
              <a:spcBef>
                <a:spcPts val="600"/>
              </a:spcBef>
            </a:pPr>
            <a:r>
              <a:rPr lang="en-US" sz="1800" dirty="0" smtClean="0">
                <a:solidFill>
                  <a:schemeClr val="bg1"/>
                </a:solidFill>
                <a:latin typeface="Abadi" panose="020B0604020104020204" pitchFamily="34" charset="0"/>
              </a:rPr>
              <a:t>The plot above illustrates that the launches with the largest Payload Mass (14000 – 16000 kg) have taken off of ‘CCAFS SLC 40’ and ‘VAFB SLC 4E’ launch sites.</a:t>
            </a:r>
          </a:p>
          <a:p>
            <a:pPr>
              <a:lnSpc>
                <a:spcPct val="100000"/>
              </a:lnSpc>
              <a:spcBef>
                <a:spcPts val="600"/>
              </a:spcBef>
            </a:pPr>
            <a:r>
              <a:rPr lang="en-US" sz="1800" dirty="0" smtClean="0">
                <a:solidFill>
                  <a:schemeClr val="bg1"/>
                </a:solidFill>
                <a:latin typeface="Abadi" panose="020B0604020104020204" pitchFamily="34" charset="0"/>
              </a:rPr>
              <a:t>We can also see that the landing outcomes of the missions with Payload Mass above 8000 kg are mostly successful.</a:t>
            </a:r>
          </a:p>
          <a:p>
            <a:pPr>
              <a:lnSpc>
                <a:spcPct val="100000"/>
              </a:lnSpc>
              <a:spcBef>
                <a:spcPts val="600"/>
              </a:spcBef>
            </a:pPr>
            <a:r>
              <a:rPr lang="en-US" sz="1800" dirty="0" smtClean="0">
                <a:solidFill>
                  <a:schemeClr val="bg1"/>
                </a:solidFill>
                <a:latin typeface="Abadi" panose="020B0604020104020204" pitchFamily="34" charset="0"/>
              </a:rPr>
              <a:t>It is necessary to note that in missions where the Payload Mass is below 8000 kg the landing outcome is more likely to be successful for the launch site ‘KSC LC 39A’</a:t>
            </a:r>
            <a:endParaRPr lang="en-US" sz="18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16" y="1144642"/>
            <a:ext cx="11703333" cy="37872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1"/>
                </a:solidFill>
                <a:latin typeface="Abadi"/>
              </a:rPr>
              <a:t>Executive Summary</a:t>
            </a:r>
          </a:p>
          <a:p>
            <a:pPr>
              <a:lnSpc>
                <a:spcPct val="100000"/>
              </a:lnSpc>
              <a:spcBef>
                <a:spcPts val="1400"/>
              </a:spcBef>
            </a:pPr>
            <a:r>
              <a:rPr lang="en-US" sz="2200" dirty="0">
                <a:solidFill>
                  <a:schemeClr val="bg1"/>
                </a:solidFill>
                <a:latin typeface="Abadi"/>
              </a:rPr>
              <a:t>Introduction</a:t>
            </a:r>
          </a:p>
          <a:p>
            <a:pPr>
              <a:lnSpc>
                <a:spcPct val="100000"/>
              </a:lnSpc>
              <a:spcBef>
                <a:spcPts val="1400"/>
              </a:spcBef>
            </a:pPr>
            <a:r>
              <a:rPr lang="en-US" sz="2200" dirty="0">
                <a:solidFill>
                  <a:schemeClr val="bg1"/>
                </a:solidFill>
                <a:latin typeface="Abadi"/>
              </a:rPr>
              <a:t>Methodology</a:t>
            </a:r>
          </a:p>
          <a:p>
            <a:pPr>
              <a:lnSpc>
                <a:spcPct val="100000"/>
              </a:lnSpc>
              <a:spcBef>
                <a:spcPts val="1400"/>
              </a:spcBef>
            </a:pPr>
            <a:r>
              <a:rPr lang="en-US" sz="2200" dirty="0">
                <a:solidFill>
                  <a:schemeClr val="bg1"/>
                </a:solidFill>
                <a:latin typeface="Abadi"/>
              </a:rPr>
              <a:t>Results</a:t>
            </a:r>
          </a:p>
          <a:p>
            <a:pPr>
              <a:lnSpc>
                <a:spcPct val="100000"/>
              </a:lnSpc>
              <a:spcBef>
                <a:spcPts val="1400"/>
              </a:spcBef>
            </a:pPr>
            <a:r>
              <a:rPr lang="en-US" sz="2200" dirty="0">
                <a:solidFill>
                  <a:schemeClr val="bg1"/>
                </a:solidFill>
                <a:latin typeface="Abadi"/>
              </a:rPr>
              <a:t>Conclusion</a:t>
            </a:r>
          </a:p>
          <a:p>
            <a:pPr>
              <a:lnSpc>
                <a:spcPct val="100000"/>
              </a:lnSpc>
              <a:spcBef>
                <a:spcPts val="1400"/>
              </a:spcBef>
            </a:pPr>
            <a:r>
              <a:rPr lang="en-US" sz="2200" dirty="0">
                <a:solidFill>
                  <a:schemeClr val="bg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9761" y="1709513"/>
            <a:ext cx="4821238" cy="5080000"/>
          </a:xfrm>
          <a:prstGeom prst="rect">
            <a:avLst/>
          </a:prstGeom>
        </p:spPr>
        <p:txBody>
          <a:bodyPr>
            <a:normAutofit/>
          </a:bodyPr>
          <a:lstStyle/>
          <a:p>
            <a:pPr>
              <a:lnSpc>
                <a:spcPct val="100000"/>
              </a:lnSpc>
              <a:spcBef>
                <a:spcPts val="1400"/>
              </a:spcBef>
            </a:pPr>
            <a:r>
              <a:rPr lang="en-US" sz="1800" dirty="0" smtClean="0">
                <a:solidFill>
                  <a:schemeClr val="bg1"/>
                </a:solidFill>
                <a:latin typeface="Abadi" panose="020B0604020104020204" pitchFamily="34" charset="0"/>
              </a:rPr>
              <a:t>On the bar chart to the right we can see that the orbit types with the highest Success Rate (100%) of landing outcomes are ‘ES-L1’, ‘GEO’, ‘HEO’ and ‘SSO’.</a:t>
            </a:r>
          </a:p>
          <a:p>
            <a:pPr>
              <a:lnSpc>
                <a:spcPct val="100000"/>
              </a:lnSpc>
              <a:spcBef>
                <a:spcPts val="1400"/>
              </a:spcBef>
            </a:pPr>
            <a:r>
              <a:rPr lang="en-US" sz="1800" dirty="0" smtClean="0">
                <a:solidFill>
                  <a:schemeClr val="bg1"/>
                </a:solidFill>
                <a:latin typeface="Abadi" panose="020B0604020104020204" pitchFamily="34" charset="0"/>
              </a:rPr>
              <a:t>The lowest Success Rate of landing outcomes on this chart is for SO (Sub-Orbital) orbit type. This is because the goal of this mission was to test the first Crew Dragon (C205) with in-flight abort system. The first stage was destroyed after Crew Dragon detached, which was expected. This same first stage booster has completed 4 successful landings before this mission.</a:t>
            </a:r>
            <a:endParaRPr lang="en-US" sz="18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229" y="1390934"/>
            <a:ext cx="6101678" cy="45926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566" y="1658938"/>
            <a:ext cx="4219178" cy="4567237"/>
          </a:xfrm>
          <a:prstGeom prst="rect">
            <a:avLst/>
          </a:prstGeom>
        </p:spPr>
        <p:txBody>
          <a:bodyPr>
            <a:normAutofit/>
          </a:bodyPr>
          <a:lstStyle/>
          <a:p>
            <a:pPr>
              <a:lnSpc>
                <a:spcPct val="100000"/>
              </a:lnSpc>
              <a:spcBef>
                <a:spcPts val="1400"/>
              </a:spcBef>
            </a:pPr>
            <a:r>
              <a:rPr lang="en-US" sz="1800" dirty="0">
                <a:solidFill>
                  <a:schemeClr val="bg1"/>
                </a:solidFill>
                <a:latin typeface="Abadi" panose="020B0604020104020204" pitchFamily="34" charset="0"/>
              </a:rPr>
              <a:t>On this scatter plot we can see </a:t>
            </a:r>
            <a:r>
              <a:rPr lang="en-US" sz="1800" dirty="0" smtClean="0">
                <a:solidFill>
                  <a:schemeClr val="bg1"/>
                </a:solidFill>
                <a:latin typeface="Abadi" panose="020B0604020104020204" pitchFamily="34" charset="0"/>
              </a:rPr>
              <a:t>that the Success Rates of landing outcomes for ‘LEO’, ‘SSO’ and ‘VLEO’ orbit types are relatively higher and more consistent.</a:t>
            </a:r>
          </a:p>
          <a:p>
            <a:pPr>
              <a:lnSpc>
                <a:spcPct val="100000"/>
              </a:lnSpc>
              <a:spcBef>
                <a:spcPts val="1400"/>
              </a:spcBef>
            </a:pPr>
            <a:r>
              <a:rPr lang="en-US" sz="1800" dirty="0" smtClean="0">
                <a:solidFill>
                  <a:schemeClr val="bg1"/>
                </a:solidFill>
                <a:latin typeface="Abadi" panose="020B0604020104020204" pitchFamily="34" charset="0"/>
              </a:rPr>
              <a:t>It is worth noting that as the </a:t>
            </a:r>
            <a:r>
              <a:rPr lang="en-US" sz="1800" dirty="0">
                <a:solidFill>
                  <a:schemeClr val="bg1"/>
                </a:solidFill>
                <a:latin typeface="Abadi" panose="020B0604020104020204" pitchFamily="34" charset="0"/>
              </a:rPr>
              <a:t>number of flights of the company increased the VLEO (Very Low Earth Orbit) orbit type has been used more frequently for the missions. This is because SpaceX has started deploying their own Starlink internet satellites to this orbit</a:t>
            </a:r>
            <a:r>
              <a:rPr lang="en-US" sz="1800" dirty="0" smtClean="0">
                <a:solidFill>
                  <a:schemeClr val="bg1"/>
                </a:solidFill>
                <a:latin typeface="Abadi" panose="020B0604020104020204" pitchFamily="34" charset="0"/>
              </a:rPr>
              <a:t>.</a:t>
            </a:r>
            <a:endParaRPr lang="en-US" sz="18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905" y="1393332"/>
            <a:ext cx="7479929" cy="46322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117" y="5202238"/>
            <a:ext cx="10593388" cy="1236662"/>
          </a:xfrm>
          <a:prstGeom prst="rect">
            <a:avLst/>
          </a:prstGeom>
        </p:spPr>
        <p:txBody>
          <a:bodyPr>
            <a:noAutofit/>
          </a:bodyPr>
          <a:lstStyle/>
          <a:p>
            <a:pPr marL="0" indent="0">
              <a:lnSpc>
                <a:spcPct val="100000"/>
              </a:lnSpc>
              <a:spcBef>
                <a:spcPts val="1400"/>
              </a:spcBef>
              <a:buNone/>
            </a:pPr>
            <a:r>
              <a:rPr lang="en-US" sz="2000" dirty="0">
                <a:solidFill>
                  <a:schemeClr val="bg1"/>
                </a:solidFill>
                <a:latin typeface="Abadi" panose="020B0604020104020204" pitchFamily="34" charset="0"/>
              </a:rPr>
              <a:t>On this scatter plot we can see </a:t>
            </a:r>
            <a:r>
              <a:rPr lang="en-US" sz="2000" dirty="0" smtClean="0">
                <a:solidFill>
                  <a:schemeClr val="bg1"/>
                </a:solidFill>
                <a:latin typeface="Abadi" panose="020B0604020104020204" pitchFamily="34" charset="0"/>
              </a:rPr>
              <a:t>that the Success Rate for the ‘LEO’ and ‘SSO’ orbit types is relatively higher with launch Payload Mass below 8000 kg, although most of the launches are aimed toward ‘ISS’ and ‘GTO’ obit types</a:t>
            </a:r>
            <a:endParaRPr lang="en-US" sz="20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03" y="1343889"/>
            <a:ext cx="11151016" cy="36021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8935" y="2389868"/>
            <a:ext cx="4509462" cy="3272848"/>
          </a:xfrm>
          <a:prstGeom prst="rect">
            <a:avLst/>
          </a:prstGeom>
        </p:spPr>
        <p:txBody>
          <a:bodyPr>
            <a:noAutofit/>
          </a:bodyPr>
          <a:lstStyle/>
          <a:p>
            <a:pPr marL="0" indent="0">
              <a:lnSpc>
                <a:spcPct val="100000"/>
              </a:lnSpc>
              <a:spcBef>
                <a:spcPts val="1400"/>
              </a:spcBef>
              <a:buNone/>
            </a:pPr>
            <a:r>
              <a:rPr lang="en-US" sz="2000" dirty="0" smtClean="0">
                <a:solidFill>
                  <a:schemeClr val="bg1"/>
                </a:solidFill>
                <a:latin typeface="Abadi" panose="020B0604020104020204" pitchFamily="34" charset="0"/>
              </a:rPr>
              <a:t>On this line graph we can see that from 2013 to 2020 SpaceX has significantly improved in terms of Success Rate of landing outcomes. It took only 7 years for SpaceX to go from </a:t>
            </a:r>
            <a:r>
              <a:rPr lang="en-US" sz="2000" dirty="0">
                <a:solidFill>
                  <a:schemeClr val="bg1"/>
                </a:solidFill>
                <a:latin typeface="Abadi" panose="020B0604020104020204" pitchFamily="34" charset="0"/>
              </a:rPr>
              <a:t>0% to ≈85</a:t>
            </a:r>
            <a:r>
              <a:rPr lang="en-US" sz="2000" dirty="0" smtClean="0">
                <a:solidFill>
                  <a:schemeClr val="bg1"/>
                </a:solidFill>
                <a:latin typeface="Abadi" panose="020B0604020104020204" pitchFamily="34" charset="0"/>
              </a:rPr>
              <a:t>% Success Rate of landing outcomes, which is extremely impressive.</a:t>
            </a:r>
            <a:endParaRPr lang="en-US" sz="2000" dirty="0">
              <a:solidFill>
                <a:schemeClr val="bg1"/>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222" y="1807796"/>
            <a:ext cx="5833389" cy="374787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7539"/>
          <a:stretch/>
        </p:blipFill>
        <p:spPr>
          <a:xfrm>
            <a:off x="725525" y="2154566"/>
            <a:ext cx="5935589" cy="3317978"/>
          </a:xfrm>
          <a:prstGeom prst="rect">
            <a:avLst/>
          </a:prstGeom>
        </p:spPr>
      </p:pic>
      <p:sp>
        <p:nvSpPr>
          <p:cNvPr id="7" name="TextBox 6"/>
          <p:cNvSpPr txBox="1"/>
          <p:nvPr/>
        </p:nvSpPr>
        <p:spPr>
          <a:xfrm>
            <a:off x="7287491" y="3151836"/>
            <a:ext cx="3998120" cy="1323439"/>
          </a:xfrm>
          <a:prstGeom prst="rect">
            <a:avLst/>
          </a:prstGeom>
          <a:noFill/>
        </p:spPr>
        <p:txBody>
          <a:bodyPr wrap="square" rtlCol="0">
            <a:spAutoFit/>
          </a:bodyPr>
          <a:lstStyle/>
          <a:p>
            <a:r>
              <a:rPr lang="en-US" sz="2000" dirty="0" smtClean="0">
                <a:solidFill>
                  <a:schemeClr val="bg1"/>
                </a:solidFill>
              </a:rPr>
              <a:t>Selecting the rows using ‘DISTINCT()’ clause to return all unique values from the ‘LAUNCH_SITE’ column of the ‘SPACEXTBL’ table</a:t>
            </a:r>
            <a:endParaRPr lang="en-US" sz="2000" dirty="0">
              <a:solidFill>
                <a:schemeClr val="bg1"/>
              </a:solidFill>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2188" y="5083175"/>
            <a:ext cx="11199812" cy="1497013"/>
          </a:xfrm>
          <a:prstGeom prst="rect">
            <a:avLst/>
          </a:prstGeom>
        </p:spPr>
        <p:txBody>
          <a:bodyPr>
            <a:normAutofit/>
          </a:bodyPr>
          <a:lstStyle/>
          <a:p>
            <a:pPr>
              <a:lnSpc>
                <a:spcPct val="100000"/>
              </a:lnSpc>
              <a:spcBef>
                <a:spcPts val="600"/>
              </a:spcBef>
            </a:pPr>
            <a:r>
              <a:rPr lang="en-US" sz="1800" dirty="0" smtClean="0">
                <a:solidFill>
                  <a:schemeClr val="bg1"/>
                </a:solidFill>
                <a:latin typeface="Abadi" panose="020B0604020104020204" pitchFamily="34" charset="0"/>
              </a:rPr>
              <a:t>Using ‘*’ sign gets all the rows from the ‘SPACEXTBL’;</a:t>
            </a:r>
          </a:p>
          <a:p>
            <a:pPr>
              <a:lnSpc>
                <a:spcPct val="100000"/>
              </a:lnSpc>
              <a:spcBef>
                <a:spcPts val="600"/>
              </a:spcBef>
            </a:pPr>
            <a:r>
              <a:rPr lang="en-US" sz="1800" dirty="0" smtClean="0">
                <a:solidFill>
                  <a:schemeClr val="bg1"/>
                </a:solidFill>
                <a:latin typeface="Abadi" panose="020B0604020104020204" pitchFamily="34" charset="0"/>
              </a:rPr>
              <a:t>We use ‘WHERE’ clause and ‘LIKE’ operator to filter out the result to get only rows that have ‘LAUNCH_SITE’ values starting with “CCA” letters;</a:t>
            </a:r>
          </a:p>
          <a:p>
            <a:pPr>
              <a:lnSpc>
                <a:spcPct val="100000"/>
              </a:lnSpc>
              <a:spcBef>
                <a:spcPts val="600"/>
              </a:spcBef>
            </a:pPr>
            <a:r>
              <a:rPr lang="en-US" sz="1800" dirty="0" smtClean="0">
                <a:solidFill>
                  <a:schemeClr val="bg1"/>
                </a:solidFill>
                <a:latin typeface="Abadi" panose="020B0604020104020204" pitchFamily="34" charset="0"/>
              </a:rPr>
              <a:t>We use ‘LIMIT’ clause to limit the number of returned rows to 5</a:t>
            </a:r>
            <a:endParaRPr lang="en-US" sz="1800" dirty="0">
              <a:solidFill>
                <a:schemeClr val="bg1"/>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118" y="1352302"/>
            <a:ext cx="10212225" cy="354379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33900"/>
            <a:ext cx="11172825" cy="1741488"/>
          </a:xfrm>
          <a:prstGeom prst="rect">
            <a:avLst/>
          </a:prstGeom>
        </p:spPr>
        <p:txBody>
          <a:bodyPr>
            <a:normAutofit lnSpcReduction="10000"/>
          </a:bodyPr>
          <a:lstStyle/>
          <a:p>
            <a:pPr>
              <a:lnSpc>
                <a:spcPct val="100000"/>
              </a:lnSpc>
              <a:spcBef>
                <a:spcPts val="1400"/>
              </a:spcBef>
            </a:pPr>
            <a:r>
              <a:rPr lang="en-US" sz="1800" dirty="0" smtClean="0">
                <a:solidFill>
                  <a:schemeClr val="bg1"/>
                </a:solidFill>
                <a:latin typeface="Abadi" panose="020B0604020104020204" pitchFamily="34" charset="0"/>
              </a:rPr>
              <a:t>Using ‘SUM()’ aggregate function to calculate the total of the values in the ‘PAYLOAD_MASS__KG_’ column of the ‘SPACEXTBL’ table</a:t>
            </a:r>
          </a:p>
          <a:p>
            <a:pPr>
              <a:lnSpc>
                <a:spcPct val="100000"/>
              </a:lnSpc>
              <a:spcBef>
                <a:spcPts val="1400"/>
              </a:spcBef>
            </a:pPr>
            <a:r>
              <a:rPr lang="en-US" sz="1800" dirty="0" smtClean="0">
                <a:solidFill>
                  <a:schemeClr val="bg1"/>
                </a:solidFill>
                <a:latin typeface="Abadi" panose="020B0604020104020204" pitchFamily="34" charset="0"/>
              </a:rPr>
              <a:t>Using ‘AS’ command to create a ‘TOTAL_PAYLOAD_MASS_KG’ </a:t>
            </a:r>
            <a:r>
              <a:rPr lang="en-US" sz="1800" dirty="0">
                <a:solidFill>
                  <a:schemeClr val="bg1"/>
                </a:solidFill>
                <a:latin typeface="Abadi" panose="020B0604020104020204" pitchFamily="34" charset="0"/>
              </a:rPr>
              <a:t>alias </a:t>
            </a:r>
            <a:r>
              <a:rPr lang="en-US" sz="1800" dirty="0" smtClean="0">
                <a:solidFill>
                  <a:schemeClr val="bg1"/>
                </a:solidFill>
                <a:latin typeface="Abadi" panose="020B0604020104020204" pitchFamily="34" charset="0"/>
              </a:rPr>
              <a:t>for the new column</a:t>
            </a:r>
          </a:p>
          <a:p>
            <a:pPr>
              <a:lnSpc>
                <a:spcPct val="100000"/>
              </a:lnSpc>
              <a:spcBef>
                <a:spcPts val="1400"/>
              </a:spcBef>
            </a:pPr>
            <a:r>
              <a:rPr lang="en-US" sz="1800" dirty="0" smtClean="0">
                <a:solidFill>
                  <a:schemeClr val="bg1"/>
                </a:solidFill>
                <a:latin typeface="Abadi" panose="020B0604020104020204" pitchFamily="34" charset="0"/>
              </a:rPr>
              <a:t>Using ‘WHERE’ clause with ‘=‘ operator to filter out the result for the calculation of the values where ‘CUSTOMER’ column values are “NASA (CRS)”</a:t>
            </a:r>
            <a:endParaRPr lang="en-US" sz="1800" dirty="0">
              <a:solidFill>
                <a:schemeClr val="bg1"/>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290" y="1470580"/>
            <a:ext cx="9901754" cy="268109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5898" y="4445342"/>
            <a:ext cx="10283825" cy="2006600"/>
          </a:xfrm>
          <a:prstGeom prst="rect">
            <a:avLst/>
          </a:prstGeom>
        </p:spPr>
        <p:txBody>
          <a:bodyPr>
            <a:noAutofit/>
          </a:bodyPr>
          <a:lstStyle/>
          <a:p>
            <a:pPr>
              <a:lnSpc>
                <a:spcPct val="100000"/>
              </a:lnSpc>
              <a:spcBef>
                <a:spcPts val="1400"/>
              </a:spcBef>
            </a:pPr>
            <a:r>
              <a:rPr lang="en-US" sz="1800" dirty="0">
                <a:solidFill>
                  <a:schemeClr val="bg1"/>
                </a:solidFill>
                <a:latin typeface="Abadi" panose="020B0604020104020204" pitchFamily="34" charset="0"/>
              </a:rPr>
              <a:t>Using </a:t>
            </a:r>
            <a:r>
              <a:rPr lang="en-US" sz="1800" dirty="0" smtClean="0">
                <a:solidFill>
                  <a:schemeClr val="bg1"/>
                </a:solidFill>
                <a:latin typeface="Abadi" panose="020B0604020104020204" pitchFamily="34" charset="0"/>
              </a:rPr>
              <a:t>‘AVG()’ function to </a:t>
            </a:r>
            <a:r>
              <a:rPr lang="en-US" sz="1800" dirty="0">
                <a:solidFill>
                  <a:schemeClr val="bg1"/>
                </a:solidFill>
                <a:latin typeface="Abadi" panose="020B0604020104020204" pitchFamily="34" charset="0"/>
              </a:rPr>
              <a:t>calculate the </a:t>
            </a:r>
            <a:r>
              <a:rPr lang="en-US" sz="1800" dirty="0" smtClean="0">
                <a:solidFill>
                  <a:schemeClr val="bg1"/>
                </a:solidFill>
                <a:latin typeface="Abadi" panose="020B0604020104020204" pitchFamily="34" charset="0"/>
              </a:rPr>
              <a:t>average of </a:t>
            </a:r>
            <a:r>
              <a:rPr lang="en-US" sz="1800" dirty="0">
                <a:solidFill>
                  <a:schemeClr val="bg1"/>
                </a:solidFill>
                <a:latin typeface="Abadi" panose="020B0604020104020204" pitchFamily="34" charset="0"/>
              </a:rPr>
              <a:t>the values in the ‘PAYLOAD_MASS__KG_’ column of the ‘SPACEXTBL’ table</a:t>
            </a:r>
          </a:p>
          <a:p>
            <a:pPr>
              <a:lnSpc>
                <a:spcPct val="100000"/>
              </a:lnSpc>
              <a:spcBef>
                <a:spcPts val="1400"/>
              </a:spcBef>
            </a:pPr>
            <a:r>
              <a:rPr lang="en-US" sz="1800" dirty="0">
                <a:solidFill>
                  <a:schemeClr val="bg1"/>
                </a:solidFill>
                <a:latin typeface="Abadi" panose="020B0604020104020204" pitchFamily="34" charset="0"/>
              </a:rPr>
              <a:t>Using ‘AS’ command to create a </a:t>
            </a:r>
            <a:r>
              <a:rPr lang="en-US" sz="1800" dirty="0" smtClean="0">
                <a:solidFill>
                  <a:schemeClr val="bg1"/>
                </a:solidFill>
                <a:latin typeface="Abadi" panose="020B0604020104020204" pitchFamily="34" charset="0"/>
              </a:rPr>
              <a:t>‘AVERAGE_PAYLOAD_MASS_KG’ </a:t>
            </a:r>
            <a:r>
              <a:rPr lang="en-US" sz="1800" dirty="0">
                <a:solidFill>
                  <a:schemeClr val="bg1"/>
                </a:solidFill>
                <a:latin typeface="Abadi" panose="020B0604020104020204" pitchFamily="34" charset="0"/>
              </a:rPr>
              <a:t>alias for the new column</a:t>
            </a:r>
          </a:p>
          <a:p>
            <a:pPr>
              <a:lnSpc>
                <a:spcPct val="100000"/>
              </a:lnSpc>
              <a:spcBef>
                <a:spcPts val="1400"/>
              </a:spcBef>
            </a:pPr>
            <a:r>
              <a:rPr lang="en-US" sz="1800" dirty="0">
                <a:solidFill>
                  <a:schemeClr val="bg1"/>
                </a:solidFill>
                <a:latin typeface="Abadi" panose="020B0604020104020204" pitchFamily="34" charset="0"/>
              </a:rPr>
              <a:t>Using ‘WHERE’ clause with ‘=‘ operator to filter out the result for the calculation of the values where </a:t>
            </a:r>
            <a:r>
              <a:rPr lang="en-US" sz="1800" dirty="0" smtClean="0">
                <a:solidFill>
                  <a:schemeClr val="bg1"/>
                </a:solidFill>
                <a:latin typeface="Abadi" panose="020B0604020104020204" pitchFamily="34" charset="0"/>
              </a:rPr>
              <a:t>‘BOOSTER_VERSION’ </a:t>
            </a:r>
            <a:r>
              <a:rPr lang="en-US" sz="1800" dirty="0">
                <a:solidFill>
                  <a:schemeClr val="bg1"/>
                </a:solidFill>
                <a:latin typeface="Abadi" panose="020B0604020104020204" pitchFamily="34" charset="0"/>
              </a:rPr>
              <a:t>column values are </a:t>
            </a:r>
            <a:r>
              <a:rPr lang="en-US" sz="1800" dirty="0" smtClean="0">
                <a:solidFill>
                  <a:schemeClr val="bg1"/>
                </a:solidFill>
                <a:latin typeface="Abadi" panose="020B0604020104020204" pitchFamily="34" charset="0"/>
              </a:rPr>
              <a:t>“F9 v1.1”</a:t>
            </a:r>
            <a:endParaRPr lang="en-US" sz="1800" dirty="0">
              <a:solidFill>
                <a:schemeClr val="bg1"/>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097" y="1616227"/>
            <a:ext cx="9777428" cy="258217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576" y="1454611"/>
            <a:ext cx="8898024" cy="2771774"/>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139955" y="4532961"/>
            <a:ext cx="10284203" cy="20063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bg1"/>
                </a:solidFill>
                <a:latin typeface="Abadi" panose="020B0604020104020204" pitchFamily="34" charset="0"/>
              </a:rPr>
              <a:t>Using ‘MIN()’ function to the oldest date from the ‘DATE’ column of the ‘SPACEXTBL’ table</a:t>
            </a:r>
          </a:p>
          <a:p>
            <a:pPr>
              <a:lnSpc>
                <a:spcPct val="100000"/>
              </a:lnSpc>
              <a:spcBef>
                <a:spcPts val="1400"/>
              </a:spcBef>
            </a:pPr>
            <a:r>
              <a:rPr lang="en-US" sz="1800" dirty="0" smtClean="0">
                <a:solidFill>
                  <a:schemeClr val="bg1"/>
                </a:solidFill>
                <a:latin typeface="Abadi" panose="020B0604020104020204" pitchFamily="34" charset="0"/>
              </a:rPr>
              <a:t>Using ‘AS’ command to create a ‘SUCCESSFUL_LANDING_DATE’ alias for the new column</a:t>
            </a:r>
          </a:p>
          <a:p>
            <a:pPr>
              <a:lnSpc>
                <a:spcPct val="100000"/>
              </a:lnSpc>
              <a:spcBef>
                <a:spcPts val="1400"/>
              </a:spcBef>
            </a:pPr>
            <a:r>
              <a:rPr lang="en-US" sz="1800" dirty="0" smtClean="0">
                <a:solidFill>
                  <a:schemeClr val="bg1"/>
                </a:solidFill>
                <a:latin typeface="Abadi" panose="020B0604020104020204" pitchFamily="34" charset="0"/>
              </a:rPr>
              <a:t>Using ‘WHERE’ clause with ‘=‘ operator to filter out the result for the values where ‘LANDING_OUTCOME’ column values are “Success (ground pad)”</a:t>
            </a:r>
            <a:endParaRPr lang="en-US"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129" y="1557122"/>
            <a:ext cx="8887363" cy="2863706"/>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139955" y="4851617"/>
            <a:ext cx="10284203" cy="14383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bg1"/>
                </a:solidFill>
                <a:latin typeface="Abadi" panose="020B0604020104020204" pitchFamily="34" charset="0"/>
              </a:rPr>
              <a:t>Selecting values from the ‘BOOSTER_VERSION’ column of the ‘SPACEXTBL’ table</a:t>
            </a:r>
          </a:p>
          <a:p>
            <a:pPr>
              <a:lnSpc>
                <a:spcPct val="100000"/>
              </a:lnSpc>
              <a:spcBef>
                <a:spcPts val="1400"/>
              </a:spcBef>
            </a:pPr>
            <a:r>
              <a:rPr lang="en-US" sz="1800" dirty="0" smtClean="0">
                <a:solidFill>
                  <a:schemeClr val="bg1"/>
                </a:solidFill>
                <a:latin typeface="Abadi" panose="020B0604020104020204" pitchFamily="34" charset="0"/>
              </a:rPr>
              <a:t>Using ‘WHERE’ clause with ‘=‘, ‘AND’ and ‘BETWEEN’ operators to filter out the result for the values where ‘LANDING_OUTCOME’ column values are “Success (drone ship)” and ‘PAYLOAD_MASS__KG_’ values are between ‘4000’ and ‘6000’</a:t>
            </a:r>
            <a:endParaRPr lang="en-US"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26473" y="1579418"/>
            <a:ext cx="10432472" cy="50014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u="sng" dirty="0" smtClean="0">
                <a:solidFill>
                  <a:schemeClr val="bg1"/>
                </a:solidFill>
                <a:latin typeface="Abadi" panose="020B0604020104020204" pitchFamily="34" charset="0"/>
              </a:rPr>
              <a:t>Methodologies applied in this project</a:t>
            </a:r>
            <a:r>
              <a:rPr lang="en-US" sz="2200" dirty="0" smtClean="0">
                <a:solidFill>
                  <a:schemeClr val="bg1"/>
                </a:solidFill>
                <a:latin typeface="Abadi" panose="020B0604020104020204" pitchFamily="34" charset="0"/>
              </a:rPr>
              <a:t>:</a:t>
            </a:r>
          </a:p>
          <a:p>
            <a:pPr marL="0" indent="0">
              <a:lnSpc>
                <a:spcPct val="100000"/>
              </a:lnSpc>
              <a:spcBef>
                <a:spcPts val="1400"/>
              </a:spcBef>
              <a:buNone/>
            </a:pPr>
            <a:r>
              <a:rPr lang="en-US" sz="2000" dirty="0">
                <a:solidFill>
                  <a:schemeClr val="bg1"/>
                </a:solidFill>
                <a:latin typeface="Abadi" panose="020B0604020104020204" pitchFamily="34" charset="0"/>
              </a:rPr>
              <a:t>	</a:t>
            </a:r>
            <a:r>
              <a:rPr lang="en-US" sz="2000" dirty="0" smtClean="0">
                <a:solidFill>
                  <a:schemeClr val="bg1"/>
                </a:solidFill>
                <a:latin typeface="Abadi" panose="020B0604020104020204" pitchFamily="34" charset="0"/>
              </a:rPr>
              <a:t>1) Data Collection (API, Web-scraping, CSV file</a:t>
            </a:r>
            <a:r>
              <a:rPr lang="en-US" sz="2000" dirty="0">
                <a:solidFill>
                  <a:schemeClr val="bg1"/>
                </a:solidFill>
                <a:latin typeface="Abadi" panose="020B0604020104020204" pitchFamily="34" charset="0"/>
              </a:rPr>
              <a:t> </a:t>
            </a:r>
            <a:r>
              <a:rPr lang="en-US" sz="2000" dirty="0" smtClean="0">
                <a:solidFill>
                  <a:schemeClr val="bg1"/>
                </a:solidFill>
                <a:latin typeface="Abadi" panose="020B0604020104020204" pitchFamily="34" charset="0"/>
              </a:rPr>
              <a:t>available online);</a:t>
            </a:r>
          </a:p>
          <a:p>
            <a:pPr marL="0" indent="0">
              <a:lnSpc>
                <a:spcPct val="100000"/>
              </a:lnSpc>
              <a:spcBef>
                <a:spcPts val="1400"/>
              </a:spcBef>
              <a:buNone/>
            </a:pPr>
            <a:r>
              <a:rPr lang="en-US" sz="2000" dirty="0">
                <a:solidFill>
                  <a:schemeClr val="bg1"/>
                </a:solidFill>
                <a:latin typeface="Abadi" panose="020B0604020104020204" pitchFamily="34" charset="0"/>
              </a:rPr>
              <a:t>	</a:t>
            </a:r>
            <a:r>
              <a:rPr lang="en-US" sz="2000" dirty="0" smtClean="0">
                <a:solidFill>
                  <a:schemeClr val="bg1"/>
                </a:solidFill>
                <a:latin typeface="Abadi" panose="020B0604020104020204" pitchFamily="34" charset="0"/>
              </a:rPr>
              <a:t>2) Data Preprocessing / Wrangling;</a:t>
            </a:r>
          </a:p>
          <a:p>
            <a:pPr marL="0" indent="0">
              <a:lnSpc>
                <a:spcPct val="100000"/>
              </a:lnSpc>
              <a:spcBef>
                <a:spcPts val="1400"/>
              </a:spcBef>
              <a:buNone/>
            </a:pPr>
            <a:r>
              <a:rPr lang="en-US" sz="2000" dirty="0">
                <a:solidFill>
                  <a:schemeClr val="bg1"/>
                </a:solidFill>
                <a:latin typeface="Abadi" panose="020B0604020104020204" pitchFamily="34" charset="0"/>
              </a:rPr>
              <a:t>	</a:t>
            </a:r>
            <a:r>
              <a:rPr lang="en-US" sz="2000" dirty="0" smtClean="0">
                <a:solidFill>
                  <a:schemeClr val="bg1"/>
                </a:solidFill>
                <a:latin typeface="Abadi" panose="020B0604020104020204" pitchFamily="34" charset="0"/>
              </a:rPr>
              <a:t>3) Exploratory Data Analysis (EDA) and analytical visualization;</a:t>
            </a:r>
          </a:p>
          <a:p>
            <a:pPr marL="0" indent="0">
              <a:lnSpc>
                <a:spcPct val="100000"/>
              </a:lnSpc>
              <a:spcBef>
                <a:spcPts val="1400"/>
              </a:spcBef>
              <a:buNone/>
            </a:pPr>
            <a:r>
              <a:rPr lang="en-US" sz="2000" dirty="0">
                <a:solidFill>
                  <a:schemeClr val="bg1"/>
                </a:solidFill>
                <a:latin typeface="Abadi" panose="020B0604020104020204" pitchFamily="34" charset="0"/>
              </a:rPr>
              <a:t>	</a:t>
            </a:r>
            <a:r>
              <a:rPr lang="en-US" sz="2000" dirty="0" smtClean="0">
                <a:solidFill>
                  <a:schemeClr val="bg1"/>
                </a:solidFill>
                <a:latin typeface="Abadi" panose="020B0604020104020204" pitchFamily="34" charset="0"/>
              </a:rPr>
              <a:t>4) Building predictive Machine Learning models and evaluation.</a:t>
            </a:r>
          </a:p>
          <a:p>
            <a:pPr marL="0" indent="0">
              <a:lnSpc>
                <a:spcPct val="100000"/>
              </a:lnSpc>
              <a:spcBef>
                <a:spcPts val="1400"/>
              </a:spcBef>
              <a:buNone/>
            </a:pPr>
            <a:endParaRPr lang="en-US" sz="2200" dirty="0" smtClean="0">
              <a:solidFill>
                <a:schemeClr val="bg1"/>
              </a:solidFill>
              <a:latin typeface="Abadi" panose="020B0604020104020204" pitchFamily="34" charset="0"/>
            </a:endParaRPr>
          </a:p>
          <a:p>
            <a:pPr>
              <a:lnSpc>
                <a:spcPct val="100000"/>
              </a:lnSpc>
              <a:spcBef>
                <a:spcPts val="1400"/>
              </a:spcBef>
            </a:pPr>
            <a:r>
              <a:rPr lang="en-US" sz="2200" b="1" u="sng" dirty="0" smtClean="0">
                <a:solidFill>
                  <a:schemeClr val="bg1"/>
                </a:solidFill>
                <a:latin typeface="Abadi" panose="020B0604020104020204" pitchFamily="34" charset="0"/>
              </a:rPr>
              <a:t>Summary </a:t>
            </a:r>
            <a:r>
              <a:rPr lang="en-US" sz="2200" b="1" u="sng" dirty="0">
                <a:solidFill>
                  <a:schemeClr val="bg1"/>
                </a:solidFill>
                <a:latin typeface="Abadi" panose="020B0604020104020204" pitchFamily="34" charset="0"/>
              </a:rPr>
              <a:t>of all </a:t>
            </a:r>
            <a:r>
              <a:rPr lang="en-US" sz="2200" b="1" u="sng" dirty="0" smtClean="0">
                <a:solidFill>
                  <a:schemeClr val="bg1"/>
                </a:solidFill>
                <a:latin typeface="Abadi" panose="020B0604020104020204" pitchFamily="34" charset="0"/>
              </a:rPr>
              <a:t>results</a:t>
            </a:r>
            <a:r>
              <a:rPr lang="en-US" sz="2200" dirty="0" smtClean="0">
                <a:solidFill>
                  <a:schemeClr val="bg1"/>
                </a:solidFill>
                <a:latin typeface="Abadi" panose="020B0604020104020204" pitchFamily="34" charset="0"/>
              </a:rPr>
              <a:t>:</a:t>
            </a:r>
            <a:endParaRPr lang="en-US" sz="1400" dirty="0">
              <a:solidFill>
                <a:schemeClr val="bg1"/>
              </a:solidFill>
              <a:latin typeface="Abadi" panose="020B0604020104020204" pitchFamily="34" charset="0"/>
            </a:endParaRPr>
          </a:p>
          <a:p>
            <a:pPr marL="457200" lvl="1" indent="0">
              <a:lnSpc>
                <a:spcPct val="100000"/>
              </a:lnSpc>
              <a:spcBef>
                <a:spcPts val="1400"/>
              </a:spcBef>
              <a:buNone/>
            </a:pPr>
            <a:r>
              <a:rPr lang="en-US" sz="2000" dirty="0" smtClean="0">
                <a:solidFill>
                  <a:schemeClr val="bg1"/>
                </a:solidFill>
                <a:latin typeface="Abadi" panose="020B0604020104020204" pitchFamily="34" charset="0"/>
              </a:rPr>
              <a:t>After rigorous analysis of historical data it becomes certain that some mutually unrelated </a:t>
            </a:r>
            <a:r>
              <a:rPr lang="en-US" sz="2000" dirty="0">
                <a:solidFill>
                  <a:schemeClr val="bg1"/>
                </a:solidFill>
                <a:latin typeface="Abadi" panose="020B0604020104020204" pitchFamily="34" charset="0"/>
              </a:rPr>
              <a:t>parameters</a:t>
            </a:r>
            <a:r>
              <a:rPr lang="en-US" sz="2000" dirty="0" smtClean="0">
                <a:solidFill>
                  <a:schemeClr val="bg1"/>
                </a:solidFill>
                <a:latin typeface="Abadi" panose="020B0604020104020204" pitchFamily="34" charset="0"/>
              </a:rPr>
              <a:t> of a rocket launch can predetermine the mission’s landing outcome.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266" y="1458199"/>
            <a:ext cx="7895089" cy="3196955"/>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1139955" y="4836562"/>
            <a:ext cx="10026809" cy="17443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bg1"/>
                </a:solidFill>
                <a:latin typeface="Abadi" panose="020B0604020104020204" pitchFamily="34" charset="0"/>
              </a:rPr>
              <a:t>Selecting ‘MISSION_OUTCOME’ values using ‘COUNT()’ and ‘*’ sign to calculate the number of missions in the ‘SPACEXTBL’ table</a:t>
            </a:r>
          </a:p>
          <a:p>
            <a:pPr>
              <a:lnSpc>
                <a:spcPct val="100000"/>
              </a:lnSpc>
              <a:spcBef>
                <a:spcPts val="1400"/>
              </a:spcBef>
            </a:pPr>
            <a:r>
              <a:rPr lang="en-US" sz="1800" dirty="0" smtClean="0">
                <a:solidFill>
                  <a:schemeClr val="bg1"/>
                </a:solidFill>
                <a:latin typeface="Abadi" panose="020B0604020104020204" pitchFamily="34" charset="0"/>
              </a:rPr>
              <a:t>Using ‘AS’ command to create a ‘TOTAL’ alias for the new column</a:t>
            </a:r>
          </a:p>
          <a:p>
            <a:pPr>
              <a:lnSpc>
                <a:spcPct val="100000"/>
              </a:lnSpc>
              <a:spcBef>
                <a:spcPts val="1400"/>
              </a:spcBef>
            </a:pPr>
            <a:r>
              <a:rPr lang="en-US" sz="1800" dirty="0" smtClean="0">
                <a:solidFill>
                  <a:schemeClr val="bg1"/>
                </a:solidFill>
                <a:latin typeface="Abadi" panose="020B0604020104020204" pitchFamily="34" charset="0"/>
              </a:rPr>
              <a:t>Using ‘GROUP BY’ clause to group the results by ‘MISSION_OUTCOME’ values</a:t>
            </a:r>
            <a:endParaRPr lang="en-US"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6773" y="1529146"/>
            <a:ext cx="6258798" cy="4496427"/>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527965" y="2321227"/>
            <a:ext cx="4541576" cy="29122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smtClean="0">
                <a:solidFill>
                  <a:schemeClr val="bg1"/>
                </a:solidFill>
                <a:latin typeface="Abadi" panose="020B0604020104020204" pitchFamily="34" charset="0"/>
              </a:rPr>
              <a:t>Selecting values from the ‘BOOSTER_VERSION’ column of the ‘SPACEXTBL’ table</a:t>
            </a:r>
          </a:p>
          <a:p>
            <a:pPr>
              <a:lnSpc>
                <a:spcPct val="100000"/>
              </a:lnSpc>
              <a:spcBef>
                <a:spcPts val="0"/>
              </a:spcBef>
            </a:pPr>
            <a:r>
              <a:rPr lang="en-US" sz="1800" dirty="0" smtClean="0">
                <a:solidFill>
                  <a:schemeClr val="bg1"/>
                </a:solidFill>
                <a:latin typeface="Abadi" panose="020B0604020104020204" pitchFamily="34" charset="0"/>
              </a:rPr>
              <a:t>Using ‘WHERE’ clause with ‘=‘ operator to filter out the result for the values where ‘PAYLOAD_MASS__KG_’ column values are same as the largest value in this column selected using ‘MAX()’ function</a:t>
            </a:r>
            <a:endParaRPr lang="en-US"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514" y="1460863"/>
            <a:ext cx="9047173" cy="2986445"/>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029117" y="4765051"/>
            <a:ext cx="10284203" cy="170501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bg1"/>
                </a:solidFill>
                <a:latin typeface="Abadi" panose="020B0604020104020204" pitchFamily="34" charset="0"/>
              </a:rPr>
              <a:t>Selecting values from the ‘LANDING_OUTCOME’, ‘BOOSTER_VERSION’ and ‘LAUNCH_SITE’ columns of the ‘SPACEXTBL’ table</a:t>
            </a:r>
          </a:p>
          <a:p>
            <a:pPr>
              <a:lnSpc>
                <a:spcPct val="100000"/>
              </a:lnSpc>
              <a:spcBef>
                <a:spcPts val="1400"/>
              </a:spcBef>
            </a:pPr>
            <a:r>
              <a:rPr lang="en-US" sz="1800" dirty="0" smtClean="0">
                <a:solidFill>
                  <a:schemeClr val="bg1"/>
                </a:solidFill>
                <a:latin typeface="Abadi" panose="020B0604020104020204" pitchFamily="34" charset="0"/>
              </a:rPr>
              <a:t>Using ‘WHERE’ clause with ‘=‘, ‘AND’ operator and YEAR() function to filter out the results where ‘LANDING_OUTCOME’ column values are “Failure (drone ship)” and the year values of the ‘DATE’ column are 2015</a:t>
            </a:r>
            <a:endParaRPr lang="en-US"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34" y="1607133"/>
            <a:ext cx="5458077" cy="4619257"/>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6202969" y="2108834"/>
            <a:ext cx="5725795" cy="37377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smtClean="0">
                <a:solidFill>
                  <a:schemeClr val="bg1"/>
                </a:solidFill>
                <a:latin typeface="Abadi" panose="020B0604020104020204" pitchFamily="34" charset="0"/>
              </a:rPr>
              <a:t>Selecting values from the ‘LANDING__OUTCOME’ and using ‘COUNT()’ function with ‘*’ sign to calculate the number of rows in the ‘SPACEXTBL’ table</a:t>
            </a:r>
          </a:p>
          <a:p>
            <a:pPr>
              <a:lnSpc>
                <a:spcPct val="100000"/>
              </a:lnSpc>
              <a:spcBef>
                <a:spcPts val="600"/>
              </a:spcBef>
            </a:pPr>
            <a:r>
              <a:rPr lang="en-US" sz="1800" dirty="0" smtClean="0">
                <a:solidFill>
                  <a:schemeClr val="bg1"/>
                </a:solidFill>
                <a:latin typeface="Abadi" panose="020B0604020104020204" pitchFamily="34" charset="0"/>
              </a:rPr>
              <a:t>Using ‘WHERE’ clause with ‘=‘, ‘AND’ and ‘BETWEEN’ operators to filter out the result for the values where ‘DATE’ column values are between ‘2010-06-04’ and ‘2017-03-20’</a:t>
            </a:r>
          </a:p>
          <a:p>
            <a:pPr>
              <a:lnSpc>
                <a:spcPct val="100000"/>
              </a:lnSpc>
              <a:spcBef>
                <a:spcPts val="600"/>
              </a:spcBef>
            </a:pPr>
            <a:r>
              <a:rPr lang="en-US" sz="1800" dirty="0" smtClean="0">
                <a:solidFill>
                  <a:schemeClr val="bg1"/>
                </a:solidFill>
                <a:latin typeface="Abadi" panose="020B0604020104020204" pitchFamily="34" charset="0"/>
              </a:rPr>
              <a:t>Using ‘GROUP BY’ clause to group the values of the ‘LANDING_OUTCOME’ column</a:t>
            </a:r>
          </a:p>
          <a:p>
            <a:pPr>
              <a:lnSpc>
                <a:spcPct val="100000"/>
              </a:lnSpc>
              <a:spcBef>
                <a:spcPts val="600"/>
              </a:spcBef>
            </a:pPr>
            <a:r>
              <a:rPr lang="en-US" sz="1800" dirty="0">
                <a:solidFill>
                  <a:schemeClr val="bg1"/>
                </a:solidFill>
                <a:latin typeface="Abadi" panose="020B0604020104020204" pitchFamily="34" charset="0"/>
              </a:rPr>
              <a:t>Using </a:t>
            </a:r>
            <a:r>
              <a:rPr lang="en-US" sz="1800" dirty="0" smtClean="0">
                <a:solidFill>
                  <a:schemeClr val="bg1"/>
                </a:solidFill>
                <a:latin typeface="Abadi" panose="020B0604020104020204" pitchFamily="34" charset="0"/>
              </a:rPr>
              <a:t>‘ORDER </a:t>
            </a:r>
            <a:r>
              <a:rPr lang="en-US" sz="1800" dirty="0">
                <a:solidFill>
                  <a:schemeClr val="bg1"/>
                </a:solidFill>
                <a:latin typeface="Abadi" panose="020B0604020104020204" pitchFamily="34" charset="0"/>
              </a:rPr>
              <a:t>BY’ clause to </a:t>
            </a:r>
            <a:r>
              <a:rPr lang="en-US" sz="1800" dirty="0" smtClean="0">
                <a:solidFill>
                  <a:schemeClr val="bg1"/>
                </a:solidFill>
                <a:latin typeface="Abadi" panose="020B0604020104020204" pitchFamily="34" charset="0"/>
              </a:rPr>
              <a:t>sort the </a:t>
            </a:r>
            <a:r>
              <a:rPr lang="en-US" sz="1800" dirty="0">
                <a:solidFill>
                  <a:schemeClr val="bg1"/>
                </a:solidFill>
                <a:latin typeface="Abadi" panose="020B0604020104020204" pitchFamily="34" charset="0"/>
              </a:rPr>
              <a:t>values </a:t>
            </a:r>
            <a:r>
              <a:rPr lang="en-US" sz="1800" dirty="0" smtClean="0">
                <a:solidFill>
                  <a:schemeClr val="bg1"/>
                </a:solidFill>
                <a:latin typeface="Abadi" panose="020B0604020104020204" pitchFamily="34" charset="0"/>
              </a:rPr>
              <a:t>by the number of rows in each group</a:t>
            </a:r>
            <a:endParaRPr lang="en-US" sz="1800" dirty="0">
              <a:solidFill>
                <a:schemeClr val="bg1"/>
              </a:solidFill>
              <a:latin typeface="Abadi" panose="020B0604020104020204" pitchFamily="34" charset="0"/>
            </a:endParaRPr>
          </a:p>
          <a:p>
            <a:pPr marL="0" indent="0">
              <a:lnSpc>
                <a:spcPct val="100000"/>
              </a:lnSpc>
              <a:spcBef>
                <a:spcPts val="600"/>
              </a:spcBef>
              <a:buNone/>
            </a:pPr>
            <a:endParaRPr lang="en-US"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59174" y="421339"/>
            <a:ext cx="10964790" cy="72748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Partial road-map of the USA with Launch Site locations</a:t>
            </a:r>
            <a:endParaRPr lang="en-US" dirty="0">
              <a:solidFill>
                <a:srgbClr val="0B49CB"/>
              </a:solidFill>
              <a:latin typeface="Abad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442" y="1384340"/>
            <a:ext cx="7050737" cy="3866533"/>
          </a:xfrm>
          <a:prstGeom prst="rect">
            <a:avLst/>
          </a:prstGeom>
        </p:spPr>
      </p:pic>
      <p:sp>
        <p:nvSpPr>
          <p:cNvPr id="7" name="TextBox 6"/>
          <p:cNvSpPr txBox="1"/>
          <p:nvPr/>
        </p:nvSpPr>
        <p:spPr>
          <a:xfrm>
            <a:off x="1565575" y="5527956"/>
            <a:ext cx="9157855" cy="1015663"/>
          </a:xfrm>
          <a:prstGeom prst="rect">
            <a:avLst/>
          </a:prstGeom>
          <a:noFill/>
        </p:spPr>
        <p:txBody>
          <a:bodyPr wrap="square" rtlCol="0">
            <a:spAutoFit/>
          </a:bodyPr>
          <a:lstStyle/>
          <a:p>
            <a:pPr algn="ctr"/>
            <a:r>
              <a:rPr lang="en-US" sz="2000" dirty="0" smtClean="0">
                <a:solidFill>
                  <a:schemeClr val="bg1"/>
                </a:solidFill>
              </a:rPr>
              <a:t>As you can see on this map, the ‘VAFB SLC-4E’ launch site is located in California. As the launch sites ‘KSC LC-39A’, ‘CCAFS SLC-40’ and ‘CCAFS LC-40’ are located close to each in Florida the location looks like one spot on this map.</a:t>
            </a:r>
            <a:endParaRPr lang="en-US" sz="2000" dirty="0">
              <a:solidFill>
                <a:schemeClr val="bg1"/>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2374085" y="568957"/>
            <a:ext cx="7307452"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Road-map with landing outcomes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29" y="1435393"/>
            <a:ext cx="6267564" cy="3926316"/>
          </a:xfrm>
          <a:prstGeom prst="rect">
            <a:avLst/>
          </a:prstGeom>
        </p:spPr>
      </p:pic>
      <p:sp>
        <p:nvSpPr>
          <p:cNvPr id="4" name="TextBox 3"/>
          <p:cNvSpPr txBox="1"/>
          <p:nvPr/>
        </p:nvSpPr>
        <p:spPr>
          <a:xfrm>
            <a:off x="1732902" y="5777345"/>
            <a:ext cx="8589818" cy="707886"/>
          </a:xfrm>
          <a:prstGeom prst="rect">
            <a:avLst/>
          </a:prstGeom>
          <a:noFill/>
        </p:spPr>
        <p:txBody>
          <a:bodyPr wrap="square" rtlCol="0">
            <a:spAutoFit/>
          </a:bodyPr>
          <a:lstStyle/>
          <a:p>
            <a:pPr algn="ctr"/>
            <a:r>
              <a:rPr lang="en-US" sz="2000" dirty="0" smtClean="0">
                <a:solidFill>
                  <a:schemeClr val="bg1"/>
                </a:solidFill>
              </a:rPr>
              <a:t>This road-map depicts an area with ‘KSC LC-39A’ launch site located in the center and landing outcomes with green/red colored markers surrounding it</a:t>
            </a:r>
            <a:endParaRPr lang="en-US" sz="2000" dirty="0">
              <a:solidFill>
                <a:schemeClr val="bg1"/>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2158386" y="589036"/>
            <a:ext cx="7570425"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Road-map with calculated distance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199" y="1379074"/>
            <a:ext cx="5172797" cy="4544059"/>
          </a:xfrm>
          <a:prstGeom prst="rect">
            <a:avLst/>
          </a:prstGeom>
        </p:spPr>
      </p:pic>
      <p:sp>
        <p:nvSpPr>
          <p:cNvPr id="4" name="TextBox 3"/>
          <p:cNvSpPr txBox="1"/>
          <p:nvPr/>
        </p:nvSpPr>
        <p:spPr>
          <a:xfrm>
            <a:off x="1530354" y="5968820"/>
            <a:ext cx="8826486" cy="707886"/>
          </a:xfrm>
          <a:prstGeom prst="rect">
            <a:avLst/>
          </a:prstGeom>
          <a:noFill/>
        </p:spPr>
        <p:txBody>
          <a:bodyPr wrap="square" rtlCol="0">
            <a:spAutoFit/>
          </a:bodyPr>
          <a:lstStyle/>
          <a:p>
            <a:pPr algn="ctr"/>
            <a:r>
              <a:rPr lang="en-US" sz="2000" dirty="0" smtClean="0">
                <a:solidFill>
                  <a:schemeClr val="bg1"/>
                </a:solidFill>
              </a:rPr>
              <a:t>This road-map depicts the calculated distance (4.3 km) between ‘KSC LC-39A’ and ‘Shuttle Landing Facility’.</a:t>
            </a:r>
            <a:endParaRPr lang="en-US" sz="2000" dirty="0">
              <a:solidFill>
                <a:schemeClr val="bg1"/>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380473" y="413360"/>
            <a:ext cx="11421989" cy="68591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Pie-chart with total number of successful landing outcomes</a:t>
            </a:r>
            <a:endParaRPr lang="en-US" dirty="0">
              <a:solidFill>
                <a:srgbClr val="0B49CB"/>
              </a:solidFill>
              <a:latin typeface="Abadi"/>
            </a:endParaRPr>
          </a:p>
        </p:txBody>
      </p:sp>
      <p:sp>
        <p:nvSpPr>
          <p:cNvPr id="6" name="TextBox 5"/>
          <p:cNvSpPr txBox="1"/>
          <p:nvPr/>
        </p:nvSpPr>
        <p:spPr>
          <a:xfrm>
            <a:off x="2272145" y="5702407"/>
            <a:ext cx="7620000" cy="707886"/>
          </a:xfrm>
          <a:prstGeom prst="rect">
            <a:avLst/>
          </a:prstGeom>
          <a:noFill/>
        </p:spPr>
        <p:txBody>
          <a:bodyPr wrap="square" rtlCol="0">
            <a:spAutoFit/>
          </a:bodyPr>
          <a:lstStyle/>
          <a:p>
            <a:pPr algn="ctr"/>
            <a:r>
              <a:rPr lang="en-US" sz="2000" dirty="0" smtClean="0">
                <a:solidFill>
                  <a:schemeClr val="bg1"/>
                </a:solidFill>
              </a:rPr>
              <a:t>This Pie-chart makes it obvious that the ‘KSC LC-39A’ launch site has the largest share of successful landing outcomes among other launch sites</a:t>
            </a:r>
            <a:endParaRPr lang="en-US" sz="2000" dirty="0">
              <a:solidFill>
                <a:schemeClr val="bg1"/>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3920"/>
          <a:stretch/>
        </p:blipFill>
        <p:spPr>
          <a:xfrm>
            <a:off x="980455" y="1474475"/>
            <a:ext cx="10222026" cy="365170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95745" y="1385455"/>
            <a:ext cx="10484631" cy="501404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u="sng" dirty="0" smtClean="0">
                <a:solidFill>
                  <a:schemeClr val="bg1"/>
                </a:solidFill>
                <a:latin typeface="Abadi" panose="020B0604020104020204" pitchFamily="34" charset="0"/>
              </a:rPr>
              <a:t>The background of the project</a:t>
            </a:r>
            <a:r>
              <a:rPr lang="en-US" sz="2200" dirty="0" smtClean="0">
                <a:solidFill>
                  <a:schemeClr val="bg1"/>
                </a:solidFill>
                <a:latin typeface="Abadi" panose="020B0604020104020204" pitchFamily="34" charset="0"/>
              </a:rPr>
              <a:t>:</a:t>
            </a:r>
          </a:p>
          <a:p>
            <a:pPr marL="457200" lvl="1" indent="0" algn="just">
              <a:spcBef>
                <a:spcPts val="1400"/>
              </a:spcBef>
              <a:buNone/>
            </a:pPr>
            <a:r>
              <a:rPr lang="en-US" sz="1800" dirty="0" smtClean="0">
                <a:solidFill>
                  <a:schemeClr val="bg1"/>
                </a:solidFill>
                <a:latin typeface="Abadi" panose="020B0604020104020204" pitchFamily="34" charset="0"/>
              </a:rPr>
              <a:t>As you may or may not be aware, as any other industry space industry is also becoming more and more commercialized by private companies like: SpaceX, Rocket Lab, Blue Origin, Boeing, etc. The </a:t>
            </a:r>
            <a:r>
              <a:rPr lang="en-US" sz="1800" dirty="0">
                <a:solidFill>
                  <a:schemeClr val="bg1"/>
                </a:solidFill>
                <a:latin typeface="Abadi" panose="020B0604020104020204" pitchFamily="34" charset="0"/>
              </a:rPr>
              <a:t>increasing number of private space companies builds up a competition for services and products that can be provided for the industry. This competition among the companies amplifies their will to come up with </a:t>
            </a:r>
            <a:r>
              <a:rPr lang="en-US" sz="1800" dirty="0" smtClean="0">
                <a:solidFill>
                  <a:schemeClr val="bg1"/>
                </a:solidFill>
                <a:latin typeface="Abadi" panose="020B0604020104020204" pitchFamily="34" charset="0"/>
              </a:rPr>
              <a:t>better or new services and products in terms of factors like: quality, efficiency and cost. For a company that wants to participate and lead the market of space industry it is crucial to find the ‘Golden Ratio’ between these factors. To achieve this goal a company needs to use modern tools and technologies. One of the main tools on this endeavor and one which I am going to use extensively to get insights from a competitive company is Data Science. </a:t>
            </a:r>
            <a:endParaRPr lang="ru-RU" sz="1800" dirty="0" smtClean="0">
              <a:solidFill>
                <a:schemeClr val="bg1"/>
              </a:solidFill>
              <a:latin typeface="Abadi" panose="020B0604020104020204" pitchFamily="34" charset="0"/>
            </a:endParaRPr>
          </a:p>
          <a:p>
            <a:pPr marL="457200" lvl="1" indent="0" algn="just">
              <a:spcBef>
                <a:spcPts val="1400"/>
              </a:spcBef>
              <a:buNone/>
            </a:pPr>
            <a:endParaRPr lang="en-US" sz="2000" dirty="0">
              <a:solidFill>
                <a:schemeClr val="bg1"/>
              </a:solidFill>
              <a:latin typeface="Abadi" panose="020B0604020104020204" pitchFamily="34" charset="0"/>
            </a:endParaRPr>
          </a:p>
          <a:p>
            <a:pPr>
              <a:spcBef>
                <a:spcPts val="1400"/>
              </a:spcBef>
            </a:pPr>
            <a:r>
              <a:rPr lang="en-US" sz="2200" b="1" u="sng" dirty="0" smtClean="0">
                <a:solidFill>
                  <a:schemeClr val="bg1"/>
                </a:solidFill>
                <a:latin typeface="Abadi" panose="020B0604020104020204" pitchFamily="34" charset="0"/>
              </a:rPr>
              <a:t>Key question to answer</a:t>
            </a:r>
            <a:r>
              <a:rPr lang="en-US" sz="2200" dirty="0" smtClean="0">
                <a:solidFill>
                  <a:schemeClr val="bg1"/>
                </a:solidFill>
                <a:latin typeface="Abadi" panose="020B0604020104020204" pitchFamily="34" charset="0"/>
              </a:rPr>
              <a:t>:</a:t>
            </a:r>
          </a:p>
          <a:p>
            <a:pPr marL="457200" lvl="1" indent="0" algn="just">
              <a:spcBef>
                <a:spcPts val="1400"/>
              </a:spcBef>
              <a:buNone/>
            </a:pPr>
            <a:r>
              <a:rPr lang="en-US" sz="1800" dirty="0" smtClean="0">
                <a:solidFill>
                  <a:schemeClr val="bg1"/>
                </a:solidFill>
                <a:latin typeface="Abadi" panose="020B0604020104020204" pitchFamily="34" charset="0"/>
              </a:rPr>
              <a:t>The goal of this project is </a:t>
            </a:r>
            <a:r>
              <a:rPr lang="ru-RU" sz="1800" dirty="0" smtClean="0">
                <a:solidFill>
                  <a:schemeClr val="bg1"/>
                </a:solidFill>
                <a:latin typeface="Abadi" panose="020B0604020104020204" pitchFamily="34" charset="0"/>
              </a:rPr>
              <a:t>– </a:t>
            </a:r>
            <a:r>
              <a:rPr lang="en-US" sz="1800" dirty="0" smtClean="0">
                <a:solidFill>
                  <a:schemeClr val="bg1"/>
                </a:solidFill>
                <a:latin typeface="Abadi" panose="020B0604020104020204" pitchFamily="34" charset="0"/>
              </a:rPr>
              <a:t>based on historical data to determine to a certain level of accuracy whether the landing of the </a:t>
            </a:r>
            <a:r>
              <a:rPr lang="en-US" sz="1800" dirty="0">
                <a:solidFill>
                  <a:schemeClr val="bg1"/>
                </a:solidFill>
                <a:latin typeface="Abadi" panose="020B0604020104020204" pitchFamily="34" charset="0"/>
              </a:rPr>
              <a:t>SpaceX </a:t>
            </a:r>
            <a:r>
              <a:rPr lang="en-US" sz="1800" dirty="0" smtClean="0">
                <a:solidFill>
                  <a:schemeClr val="bg1"/>
                </a:solidFill>
                <a:latin typeface="Abadi" panose="020B0604020104020204" pitchFamily="34" charset="0"/>
              </a:rPr>
              <a:t>rocket’s first stage is going to be successful or not during the upcoming launch. The outcome of this research will potentially enable us to set a competitive price for the rocket launch provided by our company.</a:t>
            </a:r>
            <a:endParaRPr lang="en-US" sz="1800" dirty="0">
              <a:solidFill>
                <a:schemeClr val="bg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2119087" y="350479"/>
            <a:ext cx="7944762" cy="81060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smtClean="0">
                <a:solidFill>
                  <a:srgbClr val="0B49CB"/>
                </a:solidFill>
                <a:latin typeface="Abadi"/>
              </a:rPr>
              <a:t>Pie-chart with the success rate of landing outcome for one launch site</a:t>
            </a:r>
            <a:endParaRPr lang="en-US" dirty="0">
              <a:solidFill>
                <a:srgbClr val="0B49CB"/>
              </a:solidFill>
              <a:latin typeface="Abadi"/>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525"/>
          <a:stretch/>
        </p:blipFill>
        <p:spPr>
          <a:xfrm>
            <a:off x="980455" y="1474475"/>
            <a:ext cx="10222026" cy="3651707"/>
          </a:xfrm>
          <a:prstGeom prst="rect">
            <a:avLst/>
          </a:prstGeom>
        </p:spPr>
      </p:pic>
      <p:sp>
        <p:nvSpPr>
          <p:cNvPr id="7" name="TextBox 6"/>
          <p:cNvSpPr txBox="1"/>
          <p:nvPr/>
        </p:nvSpPr>
        <p:spPr>
          <a:xfrm>
            <a:off x="2032086" y="5537346"/>
            <a:ext cx="8118764" cy="707886"/>
          </a:xfrm>
          <a:prstGeom prst="rect">
            <a:avLst/>
          </a:prstGeom>
          <a:noFill/>
        </p:spPr>
        <p:txBody>
          <a:bodyPr wrap="square" rtlCol="0">
            <a:spAutoFit/>
          </a:bodyPr>
          <a:lstStyle/>
          <a:p>
            <a:pPr algn="ctr"/>
            <a:r>
              <a:rPr lang="en-US" sz="2000" dirty="0" smtClean="0">
                <a:solidFill>
                  <a:schemeClr val="bg1"/>
                </a:solidFill>
              </a:rPr>
              <a:t>This Pie-chart depicts that the success rate of landing outcomes for the ‘KSC LC-39A’ launch site is 76.9%.</a:t>
            </a:r>
            <a:endParaRPr lang="en-US" sz="2000" dirty="0">
              <a:solidFill>
                <a:schemeClr val="bg1"/>
              </a:solidFill>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50585" y="309282"/>
            <a:ext cx="10626705" cy="832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200" dirty="0" smtClean="0">
                <a:solidFill>
                  <a:srgbClr val="0B49CB"/>
                </a:solidFill>
                <a:latin typeface="Abadi"/>
              </a:rPr>
              <a:t>Scatter-plot with Success Rate depicted using Booster Version Category and Payload Mass (kg) relationship</a:t>
            </a:r>
            <a:endParaRPr lang="en-US" sz="3200"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19" y="1380362"/>
            <a:ext cx="9413224" cy="3751702"/>
          </a:xfrm>
          <a:prstGeom prst="rect">
            <a:avLst/>
          </a:prstGeom>
        </p:spPr>
      </p:pic>
      <p:sp>
        <p:nvSpPr>
          <p:cNvPr id="4" name="TextBox 3"/>
          <p:cNvSpPr txBox="1"/>
          <p:nvPr/>
        </p:nvSpPr>
        <p:spPr>
          <a:xfrm>
            <a:off x="1526509" y="5226013"/>
            <a:ext cx="9113443"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1"/>
                </a:solidFill>
              </a:rPr>
              <a:t>On this scatter plot we can see that the rocket with ‘FT’ Booster Version Category has performed all launches with Payload Mass above 5500 kg and they were all unsuccessful in terms of landing outcomes.</a:t>
            </a:r>
          </a:p>
          <a:p>
            <a:pPr marL="285750" indent="-285750">
              <a:buFont typeface="Arial" panose="020B0604020202020204" pitchFamily="34" charset="0"/>
              <a:buChar char="•"/>
            </a:pPr>
            <a:r>
              <a:rPr lang="en-US" sz="2000" dirty="0" smtClean="0">
                <a:solidFill>
                  <a:schemeClr val="bg1"/>
                </a:solidFill>
              </a:rPr>
              <a:t>At the same time most of the successful landing outcomes with Payload Mass below 5500 kg belong to the same booster version.</a:t>
            </a:r>
          </a:p>
          <a:p>
            <a:pPr marL="285750" indent="-285750">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21337" y="3322638"/>
            <a:ext cx="5326062" cy="1117600"/>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200" dirty="0" smtClean="0">
                <a:solidFill>
                  <a:schemeClr val="bg1"/>
                </a:solidFill>
                <a:latin typeface="Abadi" panose="020B0604020104020204" pitchFamily="34" charset="0"/>
              </a:rPr>
              <a:t>On this bar chart we can see that all the models built return the same accuracy level of 83.33%.</a:t>
            </a:r>
            <a:endParaRPr lang="en-US" sz="2200" dirty="0">
              <a:solidFill>
                <a:schemeClr val="bg1"/>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39" y="1532411"/>
            <a:ext cx="4736508" cy="469841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44635" y="1932204"/>
            <a:ext cx="5113337" cy="4294188"/>
          </a:xfrm>
          <a:prstGeom prst="rect">
            <a:avLst/>
          </a:prstGeom>
        </p:spPr>
        <p:txBody>
          <a:bodyPr>
            <a:normAutofit/>
          </a:bodyPr>
          <a:lstStyle/>
          <a:p>
            <a:pPr>
              <a:lnSpc>
                <a:spcPct val="100000"/>
              </a:lnSpc>
              <a:spcBef>
                <a:spcPts val="1400"/>
              </a:spcBef>
            </a:pPr>
            <a:r>
              <a:rPr lang="en-US" sz="2000" dirty="0" smtClean="0">
                <a:solidFill>
                  <a:schemeClr val="bg1"/>
                </a:solidFill>
                <a:latin typeface="Abadi" panose="020B0604020104020204" pitchFamily="34" charset="0"/>
              </a:rPr>
              <a:t>As all of our models returned the same level of accuracy, we can observe the overall result on one heat-plot. On this confusion matrix heat-plot there was a total of 18 landing outcomes and 6 of them were unsuccessful. Our models could only predict half of 6 unsuccessful outcomes correctly (True Positive).</a:t>
            </a:r>
          </a:p>
          <a:p>
            <a:pPr>
              <a:lnSpc>
                <a:spcPct val="100000"/>
              </a:lnSpc>
              <a:spcBef>
                <a:spcPts val="1400"/>
              </a:spcBef>
            </a:pPr>
            <a:r>
              <a:rPr lang="en-US" sz="2000" dirty="0" smtClean="0">
                <a:solidFill>
                  <a:schemeClr val="bg1"/>
                </a:solidFill>
                <a:latin typeface="Abadi" panose="020B0604020104020204" pitchFamily="34" charset="0"/>
              </a:rPr>
              <a:t>On the other hand our models could predict correctly all 12 successful outcomes (True Negative).</a:t>
            </a:r>
            <a:endParaRPr lang="en-US" sz="2000" dirty="0">
              <a:solidFill>
                <a:schemeClr val="bg1"/>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02" y="1860757"/>
            <a:ext cx="5548297" cy="428451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Content Placeholder 3">
            <a:extLst>
              <a:ext uri="{FF2B5EF4-FFF2-40B4-BE49-F238E27FC236}">
                <a16:creationId xmlns:a16="http://schemas.microsoft.com/office/drawing/2014/main" id="{28684E62-A9F8-4E7A-AB01-78893062A1B4}"/>
              </a:ext>
            </a:extLst>
          </p:cNvPr>
          <p:cNvSpPr txBox="1">
            <a:spLocks/>
          </p:cNvSpPr>
          <p:nvPr/>
        </p:nvSpPr>
        <p:spPr>
          <a:xfrm>
            <a:off x="484761" y="1403076"/>
            <a:ext cx="10800850" cy="51353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smtClean="0">
                <a:solidFill>
                  <a:schemeClr val="bg1"/>
                </a:solidFill>
                <a:latin typeface="Abadi" panose="020B0604020104020204" pitchFamily="34" charset="0"/>
              </a:rPr>
              <a:t>The Success Rate of SpaceX mission’s landing outcomes have gone from 0% (2013) to ≈85% (2020). This is roughly 12% increase every year, which is extremely impressive;</a:t>
            </a:r>
          </a:p>
          <a:p>
            <a:pPr>
              <a:lnSpc>
                <a:spcPct val="100000"/>
              </a:lnSpc>
              <a:spcBef>
                <a:spcPts val="1400"/>
              </a:spcBef>
            </a:pPr>
            <a:r>
              <a:rPr lang="en-US" sz="1600" dirty="0" smtClean="0">
                <a:solidFill>
                  <a:schemeClr val="bg1"/>
                </a:solidFill>
                <a:latin typeface="Abadi" panose="020B0604020104020204" pitchFamily="34" charset="0"/>
              </a:rPr>
              <a:t>The orbit types with the highest Success Rate (100%) of the landing outcomes are: ‘ES-L1’, ‘GEO’, ‘HEO’ and ‘SSO’. Although it should be considered that there was only 1 mission launched to the first 3 orbit types;</a:t>
            </a:r>
          </a:p>
          <a:p>
            <a:pPr>
              <a:lnSpc>
                <a:spcPct val="100000"/>
              </a:lnSpc>
              <a:spcBef>
                <a:spcPts val="1400"/>
              </a:spcBef>
            </a:pPr>
            <a:r>
              <a:rPr lang="en-US" sz="1600" dirty="0" smtClean="0">
                <a:solidFill>
                  <a:schemeClr val="bg1"/>
                </a:solidFill>
                <a:latin typeface="Abadi" panose="020B0604020104020204" pitchFamily="34" charset="0"/>
              </a:rPr>
              <a:t>The orbit type with the lowest Success Rate (≈52%) is ‘GTO’. We don’t consider ‘SO’ orbit type here because the loss of the first stage in this mission was required for Crew Dragon (C205) abort system testing purposes;</a:t>
            </a:r>
          </a:p>
          <a:p>
            <a:pPr>
              <a:lnSpc>
                <a:spcPct val="100000"/>
              </a:lnSpc>
              <a:spcBef>
                <a:spcPts val="1400"/>
              </a:spcBef>
            </a:pPr>
            <a:r>
              <a:rPr lang="en-US" sz="1600" dirty="0" smtClean="0">
                <a:solidFill>
                  <a:schemeClr val="bg1"/>
                </a:solidFill>
                <a:latin typeface="Abadi" panose="020B0604020104020204" pitchFamily="34" charset="0"/>
              </a:rPr>
              <a:t>Most of the missions (≈74%) had payload mass below 8000 kg and the Success Rate of this missions is ≈60%. The Success Rate of the missions with payload mass above 8000 kg is ≈87%;</a:t>
            </a:r>
          </a:p>
          <a:p>
            <a:pPr>
              <a:lnSpc>
                <a:spcPct val="100000"/>
              </a:lnSpc>
              <a:spcBef>
                <a:spcPts val="1400"/>
              </a:spcBef>
            </a:pPr>
            <a:r>
              <a:rPr lang="en-US" sz="1600" dirty="0" smtClean="0">
                <a:solidFill>
                  <a:schemeClr val="bg1"/>
                </a:solidFill>
                <a:latin typeface="Abadi" panose="020B0604020104020204" pitchFamily="34" charset="0"/>
              </a:rPr>
              <a:t>The orbit type with highest Success Rate with payload mass below 8000 kg are the ones indicated in the second bullet;</a:t>
            </a:r>
          </a:p>
          <a:p>
            <a:pPr>
              <a:lnSpc>
                <a:spcPct val="100000"/>
              </a:lnSpc>
              <a:spcBef>
                <a:spcPts val="1400"/>
              </a:spcBef>
            </a:pPr>
            <a:r>
              <a:rPr lang="en-US" sz="1600" dirty="0" smtClean="0">
                <a:solidFill>
                  <a:schemeClr val="bg1"/>
                </a:solidFill>
                <a:latin typeface="Abadi" panose="020B0604020104020204" pitchFamily="34" charset="0"/>
              </a:rPr>
              <a:t>The ‘KSC LC-39A’ launch sites has a ≈41% portion of all successful landing outcomes among other launch sites. The ‘CAFS SLC-40’ launch sites has a ≈12% portion, which is the lowest;</a:t>
            </a:r>
          </a:p>
          <a:p>
            <a:pPr>
              <a:lnSpc>
                <a:spcPct val="100000"/>
              </a:lnSpc>
              <a:spcBef>
                <a:spcPts val="1400"/>
              </a:spcBef>
            </a:pPr>
            <a:r>
              <a:rPr lang="en-US" sz="1600" dirty="0" smtClean="0">
                <a:solidFill>
                  <a:schemeClr val="bg1"/>
                </a:solidFill>
                <a:latin typeface="Abadi" panose="020B0604020104020204" pitchFamily="34" charset="0"/>
              </a:rPr>
              <a:t>All unsuccessful landing outcomes have happened with the first stages within ‘FT’ booster version category and all of these launches had a payload mass above 5500 (kg). The first stages within ‘B4’ and ‘B5’ booster version category had 100% Success Rate.</a:t>
            </a:r>
          </a:p>
          <a:p>
            <a:pPr>
              <a:lnSpc>
                <a:spcPct val="100000"/>
              </a:lnSpc>
              <a:spcBef>
                <a:spcPts val="1400"/>
              </a:spcBef>
            </a:pPr>
            <a:endParaRPr lang="en-US" sz="1600" dirty="0" smtClean="0">
              <a:solidFill>
                <a:schemeClr val="bg1"/>
              </a:solidFill>
              <a:latin typeface="Abadi" panose="020B0604020104020204" pitchFamily="34" charset="0"/>
            </a:endParaRPr>
          </a:p>
          <a:p>
            <a:pPr>
              <a:lnSpc>
                <a:spcPct val="100000"/>
              </a:lnSpc>
              <a:spcBef>
                <a:spcPts val="1400"/>
              </a:spcBef>
            </a:pPr>
            <a:endParaRPr lang="en-US" sz="1600" dirty="0">
              <a:solidFill>
                <a:schemeClr val="bg1"/>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2994357" y="1416818"/>
            <a:ext cx="6066907" cy="4903703"/>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97650" y="1425933"/>
            <a:ext cx="11247986" cy="605552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u="sng" dirty="0">
                <a:solidFill>
                  <a:srgbClr val="0B49CB"/>
                </a:solidFill>
                <a:latin typeface="Abadi"/>
              </a:rPr>
              <a:t>Executive Summary</a:t>
            </a:r>
          </a:p>
          <a:p>
            <a:pPr>
              <a:lnSpc>
                <a:spcPct val="120000"/>
              </a:lnSpc>
              <a:spcBef>
                <a:spcPts val="600"/>
              </a:spcBef>
            </a:pPr>
            <a:r>
              <a:rPr lang="en-US" sz="8800" dirty="0">
                <a:solidFill>
                  <a:schemeClr val="bg1"/>
                </a:solidFill>
                <a:latin typeface="Abadi"/>
              </a:rPr>
              <a:t>Data collection methodology:</a:t>
            </a:r>
          </a:p>
          <a:p>
            <a:pPr lvl="2">
              <a:lnSpc>
                <a:spcPct val="120000"/>
              </a:lnSpc>
              <a:spcBef>
                <a:spcPts val="600"/>
              </a:spcBef>
            </a:pPr>
            <a:r>
              <a:rPr lang="en-US" sz="7200" dirty="0" smtClean="0">
                <a:solidFill>
                  <a:schemeClr val="bg1"/>
                </a:solidFill>
                <a:latin typeface="Abadi"/>
              </a:rPr>
              <a:t>SpaceX REST API;</a:t>
            </a:r>
          </a:p>
          <a:p>
            <a:pPr lvl="2">
              <a:lnSpc>
                <a:spcPct val="120000"/>
              </a:lnSpc>
              <a:spcBef>
                <a:spcPts val="600"/>
              </a:spcBef>
            </a:pPr>
            <a:r>
              <a:rPr lang="en-US" sz="7200" dirty="0" smtClean="0">
                <a:solidFill>
                  <a:schemeClr val="bg1"/>
                </a:solidFill>
                <a:latin typeface="Abadi"/>
              </a:rPr>
              <a:t>Web-scraping from SpaceX’s Wikipedia page dedicated to Falcon 9 and Falcon Heavy launches;</a:t>
            </a:r>
          </a:p>
          <a:p>
            <a:pPr lvl="2">
              <a:lnSpc>
                <a:spcPct val="120000"/>
              </a:lnSpc>
              <a:spcBef>
                <a:spcPts val="600"/>
              </a:spcBef>
            </a:pPr>
            <a:r>
              <a:rPr lang="en-US" sz="7200" dirty="0" smtClean="0">
                <a:solidFill>
                  <a:schemeClr val="bg1"/>
                </a:solidFill>
                <a:latin typeface="Abadi"/>
              </a:rPr>
              <a:t>A CSV file available online.</a:t>
            </a:r>
          </a:p>
          <a:p>
            <a:pPr>
              <a:lnSpc>
                <a:spcPct val="120000"/>
              </a:lnSpc>
              <a:spcBef>
                <a:spcPts val="1400"/>
              </a:spcBef>
            </a:pPr>
            <a:r>
              <a:rPr lang="en-US" sz="8800" dirty="0" smtClean="0">
                <a:solidFill>
                  <a:schemeClr val="bg1"/>
                </a:solidFill>
                <a:latin typeface="Abadi"/>
              </a:rPr>
              <a:t>Perform </a:t>
            </a:r>
            <a:r>
              <a:rPr lang="en-US" sz="8800" dirty="0">
                <a:solidFill>
                  <a:schemeClr val="bg1"/>
                </a:solidFill>
                <a:latin typeface="Abadi"/>
              </a:rPr>
              <a:t>data </a:t>
            </a:r>
            <a:r>
              <a:rPr lang="en-US" sz="8800" dirty="0" smtClean="0">
                <a:solidFill>
                  <a:schemeClr val="bg1"/>
                </a:solidFill>
                <a:latin typeface="Abadi"/>
              </a:rPr>
              <a:t>wrangling:</a:t>
            </a:r>
            <a:endParaRPr lang="en-US" sz="8800" dirty="0">
              <a:solidFill>
                <a:schemeClr val="bg1"/>
              </a:solidFill>
              <a:latin typeface="Abadi"/>
            </a:endParaRPr>
          </a:p>
          <a:p>
            <a:pPr lvl="2">
              <a:lnSpc>
                <a:spcPct val="120000"/>
              </a:lnSpc>
              <a:spcBef>
                <a:spcPts val="600"/>
              </a:spcBef>
            </a:pPr>
            <a:r>
              <a:rPr lang="en-US" sz="7200" dirty="0">
                <a:solidFill>
                  <a:schemeClr val="bg1"/>
                </a:solidFill>
                <a:latin typeface="Abadi"/>
              </a:rPr>
              <a:t>Data </a:t>
            </a:r>
            <a:r>
              <a:rPr lang="en-US" sz="7200" dirty="0" smtClean="0">
                <a:solidFill>
                  <a:schemeClr val="bg1"/>
                </a:solidFill>
                <a:latin typeface="Abadi"/>
              </a:rPr>
              <a:t>wrangling / preprocessing </a:t>
            </a:r>
            <a:r>
              <a:rPr lang="en-US" sz="7200" dirty="0">
                <a:solidFill>
                  <a:schemeClr val="bg1"/>
                </a:solidFill>
                <a:latin typeface="Abadi"/>
              </a:rPr>
              <a:t>is done using Python’s Pandas </a:t>
            </a:r>
            <a:r>
              <a:rPr lang="en-US" sz="7200" dirty="0" smtClean="0">
                <a:solidFill>
                  <a:schemeClr val="bg1"/>
                </a:solidFill>
                <a:latin typeface="Abadi"/>
              </a:rPr>
              <a:t>library.</a:t>
            </a:r>
            <a:endParaRPr lang="en-US" sz="7200" dirty="0">
              <a:solidFill>
                <a:schemeClr val="bg1"/>
              </a:solidFill>
              <a:latin typeface="Abadi"/>
            </a:endParaRPr>
          </a:p>
          <a:p>
            <a:pPr>
              <a:lnSpc>
                <a:spcPct val="120000"/>
              </a:lnSpc>
              <a:spcBef>
                <a:spcPts val="1400"/>
              </a:spcBef>
            </a:pPr>
            <a:r>
              <a:rPr lang="en-US" sz="8800" dirty="0">
                <a:solidFill>
                  <a:schemeClr val="bg1"/>
                </a:solidFill>
                <a:latin typeface="Abadi"/>
              </a:rPr>
              <a:t>Perform exploratory data analysis (EDA) using visualization and SQL</a:t>
            </a:r>
          </a:p>
          <a:p>
            <a:pPr>
              <a:lnSpc>
                <a:spcPct val="120000"/>
              </a:lnSpc>
              <a:spcBef>
                <a:spcPts val="1400"/>
              </a:spcBef>
            </a:pPr>
            <a:r>
              <a:rPr lang="en-US" sz="8800" dirty="0">
                <a:solidFill>
                  <a:schemeClr val="bg1"/>
                </a:solidFill>
                <a:latin typeface="Abadi"/>
              </a:rPr>
              <a:t>Perform interactive visual analytics using Folium and Plotly Dash</a:t>
            </a:r>
          </a:p>
          <a:p>
            <a:pPr>
              <a:lnSpc>
                <a:spcPct val="120000"/>
              </a:lnSpc>
              <a:spcBef>
                <a:spcPts val="1400"/>
              </a:spcBef>
            </a:pPr>
            <a:r>
              <a:rPr lang="en-US" sz="8800" dirty="0">
                <a:solidFill>
                  <a:schemeClr val="bg1"/>
                </a:solidFill>
                <a:latin typeface="Abadi"/>
              </a:rPr>
              <a:t>Perform predictive analysis using classification </a:t>
            </a:r>
            <a:r>
              <a:rPr lang="en-US" sz="8800" dirty="0" smtClean="0">
                <a:solidFill>
                  <a:schemeClr val="bg1"/>
                </a:solidFill>
                <a:latin typeface="Abadi"/>
              </a:rPr>
              <a:t>models:</a:t>
            </a:r>
            <a:endParaRPr lang="en-US" sz="8800" dirty="0">
              <a:solidFill>
                <a:schemeClr val="bg1"/>
              </a:solidFill>
              <a:latin typeface="Abadi"/>
            </a:endParaRPr>
          </a:p>
          <a:p>
            <a:pPr lvl="2">
              <a:lnSpc>
                <a:spcPct val="120000"/>
              </a:lnSpc>
              <a:spcBef>
                <a:spcPts val="600"/>
              </a:spcBef>
            </a:pPr>
            <a:r>
              <a:rPr lang="en-US" sz="7200" dirty="0">
                <a:solidFill>
                  <a:schemeClr val="bg1"/>
                </a:solidFill>
                <a:latin typeface="Abadi"/>
              </a:rPr>
              <a:t>Logistic Regression, Support Vector Machine, Decision Tree, K-Nearest </a:t>
            </a:r>
            <a:r>
              <a:rPr lang="en-US" sz="7200" dirty="0" smtClean="0">
                <a:solidFill>
                  <a:schemeClr val="bg1"/>
                </a:solidFill>
                <a:latin typeface="Abadi"/>
              </a:rPr>
              <a:t>Neighbors are the machine learning models used for classification</a:t>
            </a:r>
            <a:r>
              <a:rPr lang="en-US" sz="7200" dirty="0">
                <a:solidFill>
                  <a:schemeClr val="bg1"/>
                </a:solidFill>
                <a:latin typeface="Abadi"/>
              </a:rPr>
              <a:t> </a:t>
            </a:r>
            <a:r>
              <a:rPr lang="en-US" sz="7200" dirty="0" smtClean="0">
                <a:solidFill>
                  <a:schemeClr val="bg1"/>
                </a:solidFill>
                <a:latin typeface="Abadi"/>
              </a:rPr>
              <a:t>and prediction.</a:t>
            </a:r>
            <a:endParaRPr lang="en-US" sz="2200" dirty="0">
              <a:solidFill>
                <a:schemeClr val="bg1"/>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714" y="1381125"/>
            <a:ext cx="10515600" cy="4351338"/>
          </a:xfrm>
          <a:prstGeom prst="rect">
            <a:avLst/>
          </a:prstGeom>
        </p:spPr>
        <p:txBody>
          <a:bodyPr/>
          <a:lstStyle/>
          <a:p>
            <a:pPr marL="0" indent="0" algn="ctr">
              <a:lnSpc>
                <a:spcPct val="100000"/>
              </a:lnSpc>
              <a:spcBef>
                <a:spcPts val="1400"/>
              </a:spcBef>
              <a:buNone/>
            </a:pPr>
            <a:r>
              <a:rPr lang="en-US" sz="2200" dirty="0" smtClean="0">
                <a:solidFill>
                  <a:schemeClr val="bg1"/>
                </a:solidFill>
                <a:latin typeface="Abadi" panose="020B0604020104020204" pitchFamily="34" charset="0"/>
              </a:rPr>
              <a:t>The data for this project was collected using an API, Web-scraping technique and a downloaded CSV file available online.</a:t>
            </a:r>
            <a:endParaRPr lang="en-US" sz="2200" dirty="0">
              <a:solidFill>
                <a:schemeClr val="bg1"/>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ounded Rectangle 1"/>
          <p:cNvSpPr/>
          <p:nvPr/>
        </p:nvSpPr>
        <p:spPr>
          <a:xfrm>
            <a:off x="3064529" y="2503440"/>
            <a:ext cx="1731818"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SpaceX’s REST API</a:t>
            </a:r>
          </a:p>
        </p:txBody>
      </p:sp>
      <p:sp>
        <p:nvSpPr>
          <p:cNvPr id="8" name="Rounded Rectangle 7"/>
          <p:cNvSpPr/>
          <p:nvPr/>
        </p:nvSpPr>
        <p:spPr>
          <a:xfrm>
            <a:off x="4992979" y="2476874"/>
            <a:ext cx="1801091"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Web-scraping Wikipedia</a:t>
            </a:r>
          </a:p>
        </p:txBody>
      </p:sp>
      <p:sp>
        <p:nvSpPr>
          <p:cNvPr id="9" name="Rounded Rectangle 8"/>
          <p:cNvSpPr/>
          <p:nvPr/>
        </p:nvSpPr>
        <p:spPr>
          <a:xfrm>
            <a:off x="3064529" y="3799166"/>
            <a:ext cx="1731818"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JSON file</a:t>
            </a:r>
          </a:p>
        </p:txBody>
      </p:sp>
      <p:sp>
        <p:nvSpPr>
          <p:cNvPr id="10" name="Rounded Rectangle 9"/>
          <p:cNvSpPr/>
          <p:nvPr/>
        </p:nvSpPr>
        <p:spPr>
          <a:xfrm>
            <a:off x="5676089" y="5295191"/>
            <a:ext cx="1731818"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Pandas Dataframe</a:t>
            </a:r>
          </a:p>
        </p:txBody>
      </p:sp>
      <p:cxnSp>
        <p:nvCxnSpPr>
          <p:cNvPr id="4" name="Straight Arrow Connector 3"/>
          <p:cNvCxnSpPr>
            <a:stCxn id="2" idx="2"/>
            <a:endCxn id="9" idx="0"/>
          </p:cNvCxnSpPr>
          <p:nvPr/>
        </p:nvCxnSpPr>
        <p:spPr>
          <a:xfrm>
            <a:off x="3930438" y="3279294"/>
            <a:ext cx="0" cy="519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9" idx="3"/>
          </p:cNvCxnSpPr>
          <p:nvPr/>
        </p:nvCxnSpPr>
        <p:spPr>
          <a:xfrm>
            <a:off x="4796347" y="4187093"/>
            <a:ext cx="1097178" cy="11080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6031591" y="3264073"/>
            <a:ext cx="1" cy="203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6990702" y="2478497"/>
            <a:ext cx="1801091"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CSV file</a:t>
            </a:r>
          </a:p>
        </p:txBody>
      </p:sp>
      <p:cxnSp>
        <p:nvCxnSpPr>
          <p:cNvPr id="64" name="Straight Arrow Connector 63"/>
          <p:cNvCxnSpPr/>
          <p:nvPr/>
        </p:nvCxnSpPr>
        <p:spPr>
          <a:xfrm>
            <a:off x="7178223" y="3264073"/>
            <a:ext cx="0" cy="2031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67429" y="20837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smtClean="0">
                <a:solidFill>
                  <a:schemeClr val="bg1"/>
                </a:solidFill>
                <a:latin typeface="Abadi" panose="020B0604020104020204" pitchFamily="34" charset="0"/>
              </a:rPr>
              <a:t>This flowchart represents requests from </a:t>
            </a:r>
            <a:r>
              <a:rPr lang="en-US" sz="2200" dirty="0">
                <a:solidFill>
                  <a:schemeClr val="bg1"/>
                </a:solidFill>
                <a:latin typeface="Abadi" panose="020B0604020104020204" pitchFamily="34" charset="0"/>
              </a:rPr>
              <a:t>SpaceX’s </a:t>
            </a:r>
            <a:r>
              <a:rPr lang="en-US" sz="2200" dirty="0" smtClean="0">
                <a:solidFill>
                  <a:schemeClr val="bg1"/>
                </a:solidFill>
                <a:latin typeface="Abadi" panose="020B0604020104020204" pitchFamily="34" charset="0"/>
              </a:rPr>
              <a:t>various APIs to access the appropriate data for further preprocessing.</a:t>
            </a:r>
          </a:p>
          <a:p>
            <a:pPr>
              <a:lnSpc>
                <a:spcPct val="100000"/>
              </a:lnSpc>
              <a:spcBef>
                <a:spcPts val="1400"/>
              </a:spcBef>
            </a:pPr>
            <a:endParaRPr lang="en-US" sz="2200" dirty="0" smtClean="0">
              <a:solidFill>
                <a:schemeClr val="bg1"/>
              </a:solidFill>
              <a:latin typeface="Abadi"/>
            </a:endParaRPr>
          </a:p>
          <a:p>
            <a:pPr marL="0" indent="0">
              <a:lnSpc>
                <a:spcPct val="100000"/>
              </a:lnSpc>
              <a:spcBef>
                <a:spcPts val="1400"/>
              </a:spcBef>
              <a:buNone/>
            </a:pPr>
            <a:endParaRPr lang="en-US" sz="2200" dirty="0" smtClean="0">
              <a:solidFill>
                <a:schemeClr val="bg1"/>
              </a:solidFill>
              <a:latin typeface="Abadi"/>
            </a:endParaRPr>
          </a:p>
          <a:p>
            <a:pPr marL="0" indent="0">
              <a:lnSpc>
                <a:spcPct val="100000"/>
              </a:lnSpc>
              <a:spcBef>
                <a:spcPts val="1400"/>
              </a:spcBef>
              <a:buNone/>
            </a:pPr>
            <a:endParaRPr lang="en-US" sz="2200" dirty="0">
              <a:solidFill>
                <a:schemeClr val="bg1"/>
              </a:solidFill>
              <a:latin typeface="Abadi"/>
            </a:endParaRPr>
          </a:p>
          <a:p>
            <a:pPr marL="0" indent="0">
              <a:lnSpc>
                <a:spcPct val="100000"/>
              </a:lnSpc>
              <a:spcBef>
                <a:spcPts val="1400"/>
              </a:spcBef>
              <a:buNone/>
            </a:pPr>
            <a:r>
              <a:rPr lang="en-US" sz="2200" dirty="0">
                <a:solidFill>
                  <a:schemeClr val="bg1"/>
                </a:solidFill>
                <a:latin typeface="Abadi" panose="020B0604020104020204" pitchFamily="34" charset="0"/>
              </a:rPr>
              <a:t>Link to the file on </a:t>
            </a:r>
            <a:r>
              <a:rPr lang="en-US" sz="2200" dirty="0" smtClean="0">
                <a:solidFill>
                  <a:schemeClr val="bg1"/>
                </a:solidFill>
                <a:latin typeface="Abadi" panose="020B0604020104020204" pitchFamily="34" charset="0"/>
              </a:rPr>
              <a:t>GitHub:</a:t>
            </a:r>
          </a:p>
          <a:p>
            <a:pPr>
              <a:lnSpc>
                <a:spcPct val="100000"/>
              </a:lnSpc>
              <a:spcBef>
                <a:spcPts val="1400"/>
              </a:spcBef>
            </a:pPr>
            <a:r>
              <a:rPr lang="en-US" sz="1800" dirty="0" smtClean="0">
                <a:solidFill>
                  <a:schemeClr val="accent3">
                    <a:lumMod val="25000"/>
                  </a:schemeClr>
                </a:solidFill>
                <a:latin typeface="Abadi" panose="020B0604020104020204" pitchFamily="34" charset="0"/>
                <a:hlinkClick r:id="rId3"/>
              </a:rPr>
              <a:t>https</a:t>
            </a:r>
            <a:r>
              <a:rPr lang="en-US" sz="1800" dirty="0">
                <a:solidFill>
                  <a:schemeClr val="accent3">
                    <a:lumMod val="25000"/>
                  </a:schemeClr>
                </a:solidFill>
                <a:latin typeface="Abadi" panose="020B0604020104020204" pitchFamily="34" charset="0"/>
                <a:hlinkClick r:id="rId3"/>
              </a:rPr>
              <a:t>://bit.ly/31229Vg</a:t>
            </a:r>
            <a:endParaRPr lang="en-US" sz="1800" dirty="0">
              <a:solidFill>
                <a:schemeClr val="accent3">
                  <a:lumMod val="25000"/>
                </a:schemeClr>
              </a:solidFill>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Rounded Rectangle 9"/>
          <p:cNvSpPr/>
          <p:nvPr/>
        </p:nvSpPr>
        <p:spPr>
          <a:xfrm>
            <a:off x="7119757" y="2768987"/>
            <a:ext cx="1371337" cy="993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Request Launch data from Launch API</a:t>
            </a:r>
          </a:p>
        </p:txBody>
      </p:sp>
      <p:sp>
        <p:nvSpPr>
          <p:cNvPr id="12" name="Rounded Rectangle 11"/>
          <p:cNvSpPr/>
          <p:nvPr/>
        </p:nvSpPr>
        <p:spPr>
          <a:xfrm>
            <a:off x="4803290" y="4197978"/>
            <a:ext cx="1371337" cy="1067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Request Booster data </a:t>
            </a:r>
            <a:r>
              <a:rPr lang="en-US" sz="1600" dirty="0"/>
              <a:t>from </a:t>
            </a:r>
            <a:r>
              <a:rPr lang="en-US" sz="1600" dirty="0" smtClean="0"/>
              <a:t>Rockets </a:t>
            </a:r>
            <a:r>
              <a:rPr lang="en-US" sz="1600" dirty="0"/>
              <a:t>API</a:t>
            </a:r>
          </a:p>
        </p:txBody>
      </p:sp>
      <p:sp>
        <p:nvSpPr>
          <p:cNvPr id="13" name="Rounded Rectangle 12"/>
          <p:cNvSpPr/>
          <p:nvPr/>
        </p:nvSpPr>
        <p:spPr>
          <a:xfrm>
            <a:off x="6364554" y="4197977"/>
            <a:ext cx="1371337" cy="1036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a:t>
            </a:r>
            <a:r>
              <a:rPr lang="en-US" sz="1600" dirty="0" smtClean="0"/>
              <a:t>Site </a:t>
            </a:r>
            <a:r>
              <a:rPr lang="en-US" sz="1600" dirty="0"/>
              <a:t>data from </a:t>
            </a:r>
            <a:r>
              <a:rPr lang="en-US" sz="1600" dirty="0" smtClean="0"/>
              <a:t>Launchpads </a:t>
            </a:r>
            <a:r>
              <a:rPr lang="en-US" sz="1600" dirty="0"/>
              <a:t>API</a:t>
            </a:r>
          </a:p>
        </p:txBody>
      </p:sp>
      <p:sp>
        <p:nvSpPr>
          <p:cNvPr id="16" name="Rounded Rectangle 15"/>
          <p:cNvSpPr/>
          <p:nvPr/>
        </p:nvSpPr>
        <p:spPr>
          <a:xfrm>
            <a:off x="7925818" y="4197977"/>
            <a:ext cx="1371337" cy="10362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a:t>
            </a:r>
            <a:r>
              <a:rPr lang="en-US" sz="1600" dirty="0" smtClean="0"/>
              <a:t>Payload </a:t>
            </a:r>
            <a:r>
              <a:rPr lang="en-US" sz="1600" dirty="0"/>
              <a:t>data from </a:t>
            </a:r>
            <a:r>
              <a:rPr lang="en-US" sz="1600" dirty="0" smtClean="0"/>
              <a:t>Payloads </a:t>
            </a:r>
            <a:r>
              <a:rPr lang="en-US" sz="1600" dirty="0"/>
              <a:t>API</a:t>
            </a:r>
          </a:p>
        </p:txBody>
      </p:sp>
      <p:sp>
        <p:nvSpPr>
          <p:cNvPr id="18" name="Rounded Rectangle 17"/>
          <p:cNvSpPr/>
          <p:nvPr/>
        </p:nvSpPr>
        <p:spPr>
          <a:xfrm>
            <a:off x="7119758" y="5593189"/>
            <a:ext cx="1371337"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DataFrame</a:t>
            </a:r>
          </a:p>
        </p:txBody>
      </p:sp>
      <p:cxnSp>
        <p:nvCxnSpPr>
          <p:cNvPr id="20" name="Elbow Connector 19"/>
          <p:cNvCxnSpPr>
            <a:stCxn id="10" idx="1"/>
            <a:endCxn id="12" idx="0"/>
          </p:cNvCxnSpPr>
          <p:nvPr/>
        </p:nvCxnSpPr>
        <p:spPr>
          <a:xfrm rot="10800000" flipV="1">
            <a:off x="5488959" y="3265708"/>
            <a:ext cx="1630798" cy="9322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0" idx="2"/>
            <a:endCxn id="13" idx="0"/>
          </p:cNvCxnSpPr>
          <p:nvPr/>
        </p:nvCxnSpPr>
        <p:spPr>
          <a:xfrm rot="5400000">
            <a:off x="7210052" y="3602602"/>
            <a:ext cx="435547" cy="75520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0" idx="2"/>
            <a:endCxn id="16" idx="0"/>
          </p:cNvCxnSpPr>
          <p:nvPr/>
        </p:nvCxnSpPr>
        <p:spPr>
          <a:xfrm rot="16200000" flipH="1">
            <a:off x="7990683" y="3577172"/>
            <a:ext cx="435547" cy="8060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0" idx="3"/>
            <a:endCxn id="43" idx="0"/>
          </p:cNvCxnSpPr>
          <p:nvPr/>
        </p:nvCxnSpPr>
        <p:spPr>
          <a:xfrm>
            <a:off x="8491094" y="3265709"/>
            <a:ext cx="1681658" cy="9309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2" idx="2"/>
            <a:endCxn id="18" idx="1"/>
          </p:cNvCxnSpPr>
          <p:nvPr/>
        </p:nvCxnSpPr>
        <p:spPr>
          <a:xfrm rot="16200000" flipH="1">
            <a:off x="5946571" y="4807929"/>
            <a:ext cx="715574" cy="16307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3" idx="2"/>
            <a:endCxn id="18" idx="0"/>
          </p:cNvCxnSpPr>
          <p:nvPr/>
        </p:nvCxnSpPr>
        <p:spPr>
          <a:xfrm rot="16200000" flipH="1">
            <a:off x="7248364" y="5036126"/>
            <a:ext cx="358922" cy="7552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6" idx="2"/>
            <a:endCxn id="18" idx="0"/>
          </p:cNvCxnSpPr>
          <p:nvPr/>
        </p:nvCxnSpPr>
        <p:spPr>
          <a:xfrm rot="5400000">
            <a:off x="8028996" y="5010698"/>
            <a:ext cx="358922" cy="8060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18" idx="3"/>
          </p:cNvCxnSpPr>
          <p:nvPr/>
        </p:nvCxnSpPr>
        <p:spPr>
          <a:xfrm rot="5400000">
            <a:off x="8641239" y="4449603"/>
            <a:ext cx="1381369" cy="1681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9487083" y="4196688"/>
            <a:ext cx="1371337" cy="1037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Request </a:t>
            </a:r>
            <a:r>
              <a:rPr lang="en-US" sz="1600" dirty="0" smtClean="0"/>
              <a:t>Core </a:t>
            </a:r>
            <a:r>
              <a:rPr lang="en-US" sz="1600" dirty="0"/>
              <a:t>data from </a:t>
            </a:r>
            <a:r>
              <a:rPr lang="en-US" sz="1600" dirty="0" smtClean="0"/>
              <a:t>Cores </a:t>
            </a:r>
            <a:r>
              <a:rPr lang="en-US" sz="1600" dirty="0"/>
              <a:t>API</a:t>
            </a:r>
          </a:p>
        </p:txBody>
      </p:sp>
      <p:sp>
        <p:nvSpPr>
          <p:cNvPr id="63" name="Rounded Rectangle 62"/>
          <p:cNvSpPr/>
          <p:nvPr/>
        </p:nvSpPr>
        <p:spPr>
          <a:xfrm>
            <a:off x="7119759" y="1481158"/>
            <a:ext cx="1371337" cy="993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SpaceX’s REST API</a:t>
            </a:r>
          </a:p>
        </p:txBody>
      </p:sp>
      <p:cxnSp>
        <p:nvCxnSpPr>
          <p:cNvPr id="65" name="Straight Arrow Connector 64"/>
          <p:cNvCxnSpPr>
            <a:stCxn id="63" idx="2"/>
            <a:endCxn id="10" idx="0"/>
          </p:cNvCxnSpPr>
          <p:nvPr/>
        </p:nvCxnSpPr>
        <p:spPr>
          <a:xfrm flipH="1">
            <a:off x="7805426" y="2474601"/>
            <a:ext cx="2" cy="294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6648" y="2156755"/>
            <a:ext cx="5643563" cy="4069335"/>
          </a:xfrm>
          <a:prstGeom prst="rect">
            <a:avLst/>
          </a:prstGeom>
        </p:spPr>
        <p:txBody>
          <a:bodyPr lIns="91440" tIns="45720" rIns="91440" bIns="45720" anchor="t">
            <a:noAutofit/>
          </a:bodyPr>
          <a:lstStyle/>
          <a:p>
            <a:pPr marL="0" indent="0">
              <a:lnSpc>
                <a:spcPct val="100000"/>
              </a:lnSpc>
              <a:spcBef>
                <a:spcPts val="1400"/>
              </a:spcBef>
              <a:buNone/>
            </a:pPr>
            <a:r>
              <a:rPr lang="en-US" sz="2200" dirty="0" smtClean="0">
                <a:solidFill>
                  <a:schemeClr val="bg1"/>
                </a:solidFill>
                <a:latin typeface="Abadi"/>
              </a:rPr>
              <a:t>This flowchart represents the process of</a:t>
            </a:r>
            <a:r>
              <a:rPr lang="ru-RU" sz="2200" dirty="0" smtClean="0">
                <a:solidFill>
                  <a:schemeClr val="bg1"/>
                </a:solidFill>
                <a:latin typeface="Abadi"/>
              </a:rPr>
              <a:t> </a:t>
            </a:r>
            <a:r>
              <a:rPr lang="en-US" sz="2200" dirty="0" smtClean="0">
                <a:solidFill>
                  <a:schemeClr val="bg1"/>
                </a:solidFill>
                <a:latin typeface="Abadi"/>
              </a:rPr>
              <a:t>Web-scraping from SpaceX’s Wikipedia page dedicated to the Falcon 9 and Falcon Heavy launches.</a:t>
            </a:r>
            <a:endParaRPr lang="en-US" sz="2200" dirty="0">
              <a:solidFill>
                <a:schemeClr val="bg1"/>
              </a:solidFill>
              <a:latin typeface="Abadi"/>
            </a:endParaRPr>
          </a:p>
          <a:p>
            <a:pPr>
              <a:lnSpc>
                <a:spcPct val="100000"/>
              </a:lnSpc>
              <a:spcBef>
                <a:spcPts val="1400"/>
              </a:spcBef>
            </a:pPr>
            <a:endParaRPr lang="en-US" sz="2200" dirty="0" smtClean="0">
              <a:solidFill>
                <a:schemeClr val="bg1"/>
              </a:solidFill>
              <a:latin typeface="Abadi" panose="020B0604020104020204" pitchFamily="34" charset="0"/>
            </a:endParaRPr>
          </a:p>
          <a:p>
            <a:pPr>
              <a:lnSpc>
                <a:spcPct val="100000"/>
              </a:lnSpc>
              <a:spcBef>
                <a:spcPts val="1400"/>
              </a:spcBef>
            </a:pPr>
            <a:endParaRPr lang="en-US" sz="2200" dirty="0" smtClean="0">
              <a:solidFill>
                <a:schemeClr val="bg1"/>
              </a:solidFill>
              <a:latin typeface="Abadi" panose="020B0604020104020204" pitchFamily="34" charset="0"/>
            </a:endParaRPr>
          </a:p>
          <a:p>
            <a:pPr>
              <a:lnSpc>
                <a:spcPct val="100000"/>
              </a:lnSpc>
              <a:spcBef>
                <a:spcPts val="1400"/>
              </a:spcBef>
            </a:pPr>
            <a:endParaRPr lang="en-US" sz="2200" dirty="0">
              <a:solidFill>
                <a:schemeClr val="bg1"/>
              </a:solidFill>
              <a:latin typeface="Abadi" panose="020B0604020104020204" pitchFamily="34" charset="0"/>
            </a:endParaRPr>
          </a:p>
          <a:p>
            <a:pPr marL="0" indent="0">
              <a:lnSpc>
                <a:spcPct val="100000"/>
              </a:lnSpc>
              <a:spcBef>
                <a:spcPts val="1400"/>
              </a:spcBef>
              <a:buNone/>
            </a:pPr>
            <a:r>
              <a:rPr lang="en-US" sz="2200" dirty="0">
                <a:solidFill>
                  <a:schemeClr val="bg1"/>
                </a:solidFill>
                <a:latin typeface="Abadi" panose="020B0604020104020204" pitchFamily="34" charset="0"/>
              </a:rPr>
              <a:t>Link to the file on GitHub:</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a:t>
            </a:r>
            <a:r>
              <a:rPr lang="en-US" sz="1800" dirty="0" smtClean="0">
                <a:solidFill>
                  <a:schemeClr val="accent3">
                    <a:lumMod val="25000"/>
                  </a:schemeClr>
                </a:solidFill>
                <a:latin typeface="Abadi" panose="020B0604020104020204" pitchFamily="34" charset="0"/>
                <a:hlinkClick r:id="rId3"/>
              </a:rPr>
              <a:t>bit.ly/3lbCSix</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3" name="Rounded Rectangle 22"/>
          <p:cNvSpPr/>
          <p:nvPr/>
        </p:nvSpPr>
        <p:spPr>
          <a:xfrm>
            <a:off x="7707229" y="2426652"/>
            <a:ext cx="1561264" cy="10912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Request Launch data from the Wikipedia page</a:t>
            </a:r>
          </a:p>
        </p:txBody>
      </p:sp>
      <p:sp>
        <p:nvSpPr>
          <p:cNvPr id="27" name="Rounded Rectangle 26"/>
          <p:cNvSpPr/>
          <p:nvPr/>
        </p:nvSpPr>
        <p:spPr>
          <a:xfrm>
            <a:off x="7707228" y="4620949"/>
            <a:ext cx="1561263" cy="775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Adding data to the predefined lists</a:t>
            </a:r>
          </a:p>
        </p:txBody>
      </p:sp>
      <p:sp>
        <p:nvSpPr>
          <p:cNvPr id="36" name="Rounded Rectangle 35"/>
          <p:cNvSpPr/>
          <p:nvPr/>
        </p:nvSpPr>
        <p:spPr>
          <a:xfrm>
            <a:off x="7707226" y="3740481"/>
            <a:ext cx="1561264" cy="6245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BeautifulSoup object</a:t>
            </a:r>
            <a:endParaRPr lang="en-US" sz="1600" dirty="0"/>
          </a:p>
        </p:txBody>
      </p:sp>
      <p:sp>
        <p:nvSpPr>
          <p:cNvPr id="37" name="Rounded Rectangle 36"/>
          <p:cNvSpPr/>
          <p:nvPr/>
        </p:nvSpPr>
        <p:spPr>
          <a:xfrm>
            <a:off x="7707229" y="1570789"/>
            <a:ext cx="1561263" cy="599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Wikipedia page</a:t>
            </a:r>
          </a:p>
        </p:txBody>
      </p:sp>
      <p:cxnSp>
        <p:nvCxnSpPr>
          <p:cNvPr id="38" name="Straight Arrow Connector 37"/>
          <p:cNvCxnSpPr>
            <a:stCxn id="37" idx="2"/>
            <a:endCxn id="23" idx="0"/>
          </p:cNvCxnSpPr>
          <p:nvPr/>
        </p:nvCxnSpPr>
        <p:spPr>
          <a:xfrm>
            <a:off x="8487861" y="2170721"/>
            <a:ext cx="0" cy="25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3" idx="2"/>
            <a:endCxn id="36" idx="0"/>
          </p:cNvCxnSpPr>
          <p:nvPr/>
        </p:nvCxnSpPr>
        <p:spPr>
          <a:xfrm flipH="1">
            <a:off x="8487858" y="3517894"/>
            <a:ext cx="3" cy="222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6" idx="2"/>
            <a:endCxn id="27" idx="0"/>
          </p:cNvCxnSpPr>
          <p:nvPr/>
        </p:nvCxnSpPr>
        <p:spPr>
          <a:xfrm>
            <a:off x="8487858" y="4365018"/>
            <a:ext cx="2" cy="25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7707227" y="5658885"/>
            <a:ext cx="1561263" cy="567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DataFrame</a:t>
            </a:r>
          </a:p>
        </p:txBody>
      </p:sp>
      <p:cxnSp>
        <p:nvCxnSpPr>
          <p:cNvPr id="68" name="Straight Arrow Connector 67"/>
          <p:cNvCxnSpPr>
            <a:stCxn id="27" idx="2"/>
            <a:endCxn id="63" idx="0"/>
          </p:cNvCxnSpPr>
          <p:nvPr/>
        </p:nvCxnSpPr>
        <p:spPr>
          <a:xfrm flipH="1">
            <a:off x="8487859" y="5396803"/>
            <a:ext cx="1" cy="26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infopath/2007/PartnerControls"/>
    <ds:schemaRef ds:uri="155be751-a274-42e8-93fb-f39d3b9bccc8"/>
    <ds:schemaRef ds:uri="f80a141d-92ca-4d3d-9308-f7e7b1d44ce8"/>
    <ds:schemaRef ds:uri="http://purl.org/dc/elements/1.1/"/>
    <ds:schemaRef ds:uri="http://www.w3.org/XML/1998/namespace"/>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2706</TotalTime>
  <Words>2912</Words>
  <Application>Microsoft Office PowerPoint</Application>
  <PresentationFormat>Widescreen</PresentationFormat>
  <Paragraphs>272</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Aziz</cp:lastModifiedBy>
  <cp:revision>376</cp:revision>
  <dcterms:created xsi:type="dcterms:W3CDTF">2021-04-29T18:58:34Z</dcterms:created>
  <dcterms:modified xsi:type="dcterms:W3CDTF">2021-11-27T01:34:11Z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